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9"/>
  </p:notesMasterIdLst>
  <p:sldIdLst>
    <p:sldId id="273" r:id="rId2"/>
    <p:sldId id="272" r:id="rId3"/>
    <p:sldId id="284" r:id="rId4"/>
    <p:sldId id="274" r:id="rId5"/>
    <p:sldId id="285" r:id="rId6"/>
    <p:sldId id="290" r:id="rId7"/>
    <p:sldId id="294" r:id="rId8"/>
    <p:sldId id="287" r:id="rId9"/>
    <p:sldId id="291" r:id="rId10"/>
    <p:sldId id="282" r:id="rId11"/>
    <p:sldId id="288" r:id="rId12"/>
    <p:sldId id="296" r:id="rId13"/>
    <p:sldId id="292" r:id="rId14"/>
    <p:sldId id="283" r:id="rId15"/>
    <p:sldId id="289" r:id="rId16"/>
    <p:sldId id="275" r:id="rId17"/>
    <p:sldId id="279" r:id="rId18"/>
  </p:sldIdLst>
  <p:sldSz cx="12192000" cy="6858000"/>
  <p:notesSz cx="6858000" cy="9144000"/>
  <p:embeddedFontLst>
    <p:embeddedFont>
      <p:font typeface="等线" panose="02010600030101010101" pitchFamily="2" charset="-122"/>
      <p:regular r:id="rId20"/>
      <p:bold r:id="rId21"/>
    </p:embeddedFont>
    <p:embeddedFont>
      <p:font typeface="微软雅黑" panose="020B0503020204020204" pitchFamily="34" charset="-122"/>
      <p:regular r:id="rId22"/>
      <p:bold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21" autoAdjust="0"/>
    <p:restoredTop sz="94660"/>
  </p:normalViewPr>
  <p:slideViewPr>
    <p:cSldViewPr snapToGrid="0">
      <p:cViewPr varScale="1">
        <p:scale>
          <a:sx n="104" d="100"/>
          <a:sy n="104" d="100"/>
        </p:scale>
        <p:origin x="70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C8C0B-E7A1-4E81-AB6F-6479A52F298B}" type="datetimeFigureOut">
              <a:rPr lang="zh-CN" altLang="en-US" smtClean="0"/>
              <a:t>2024/4/27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0A7FEF-E4FC-4DC9-B4DC-A4589F3A6D20}" type="slidenum">
              <a:rPr lang="zh-CN" altLang="en-US" smtClean="0"/>
              <a:t>‹#›</a:t>
            </a:fld>
            <a:endParaRPr lang="zh-CN" altLang="en-US"/>
          </a:p>
        </p:txBody>
      </p:sp>
    </p:spTree>
    <p:extLst>
      <p:ext uri="{BB962C8B-B14F-4D97-AF65-F5344CB8AC3E}">
        <p14:creationId xmlns:p14="http://schemas.microsoft.com/office/powerpoint/2010/main" val="76972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6" name="图片 15"/>
          <p:cNvPicPr>
            <a:picLocks noChangeAspect="1"/>
          </p:cNvPicPr>
          <p:nvPr userDrawn="1"/>
        </p:nvPicPr>
        <p:blipFill rotWithShape="1">
          <a:blip r:embed="rId2"/>
          <a:srcRect l="14939" t="-331" r="309" b="27609"/>
          <a:stretch>
            <a:fillRect/>
          </a:stretch>
        </p:blipFill>
        <p:spPr>
          <a:xfrm>
            <a:off x="0" y="4925961"/>
            <a:ext cx="2251587" cy="1932039"/>
          </a:xfrm>
          <a:prstGeom prst="rect">
            <a:avLst/>
          </a:prstGeom>
        </p:spPr>
      </p:pic>
      <p:sp>
        <p:nvSpPr>
          <p:cNvPr id="2" name="标题 1"/>
          <p:cNvSpPr>
            <a:spLocks noGrp="1"/>
          </p:cNvSpPr>
          <p:nvPr>
            <p:ph type="ctrTitle" hasCustomPrompt="1"/>
          </p:nvPr>
        </p:nvSpPr>
        <p:spPr>
          <a:xfrm>
            <a:off x="2387598" y="2130199"/>
            <a:ext cx="6105427" cy="1130146"/>
          </a:xfrm>
        </p:spPr>
        <p:txBody>
          <a:bodyPr anchor="b">
            <a:normAutofit/>
          </a:bodyPr>
          <a:lstStyle>
            <a:lvl1pPr algn="l">
              <a:defRPr sz="3600"/>
            </a:lvl1pPr>
          </a:lstStyle>
          <a:p>
            <a:r>
              <a:rPr lang="zh-CN" altLang="en-US" dirty="0"/>
              <a:t>单击此处</a:t>
            </a:r>
            <a:br>
              <a:rPr lang="en-US" altLang="zh-CN" dirty="0"/>
            </a:br>
            <a:r>
              <a:rPr lang="zh-CN" altLang="en-US" dirty="0"/>
              <a:t>编辑母版标题样式</a:t>
            </a:r>
          </a:p>
        </p:txBody>
      </p:sp>
      <p:sp>
        <p:nvSpPr>
          <p:cNvPr id="3" name="副标题 2"/>
          <p:cNvSpPr>
            <a:spLocks noGrp="1"/>
          </p:cNvSpPr>
          <p:nvPr>
            <p:ph type="subTitle" idx="1" hasCustomPrompt="1"/>
          </p:nvPr>
        </p:nvSpPr>
        <p:spPr>
          <a:xfrm>
            <a:off x="2387599" y="3978670"/>
            <a:ext cx="2768863" cy="281576"/>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endParaRPr lang="en-US" altLang="zh-CN" dirty="0"/>
          </a:p>
          <a:p>
            <a:endParaRPr lang="zh-CN" altLang="en-US" dirty="0"/>
          </a:p>
        </p:txBody>
      </p:sp>
      <p:sp>
        <p:nvSpPr>
          <p:cNvPr id="9" name="任意多边形 25"/>
          <p:cNvSpPr/>
          <p:nvPr userDrawn="1"/>
        </p:nvSpPr>
        <p:spPr>
          <a:xfrm rot="10800000">
            <a:off x="3270515" y="1130300"/>
            <a:ext cx="8249973"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139756 h 4508626"/>
              <a:gd name="connsiteX3-7" fmla="*/ 6762786 w 6826313"/>
              <a:gd name="connsiteY3-8" fmla="*/ 2363957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01324 h 4508626"/>
              <a:gd name="connsiteX3-39" fmla="*/ 6762786 w 6826313"/>
              <a:gd name="connsiteY3-40" fmla="*/ 2363957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01324 h 4508626"/>
              <a:gd name="connsiteX3-75" fmla="*/ 6762786 w 6826313"/>
              <a:gd name="connsiteY3-76" fmla="*/ 2363957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544311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01324 h 4508626"/>
              <a:gd name="connsiteX3-111" fmla="*/ 6762786 w 6826313"/>
              <a:gd name="connsiteY3-112" fmla="*/ 2363957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544311 h 4508626"/>
              <a:gd name="connsiteX14-133" fmla="*/ 6821059 w 6826313"/>
              <a:gd name="connsiteY14-134" fmla="*/ 3600361 h 4508626"/>
              <a:gd name="connsiteX15-135" fmla="*/ 6826313 w 6826313"/>
              <a:gd name="connsiteY15-136" fmla="*/ 4508626 h 4508626"/>
              <a:gd name="connsiteX16-137" fmla="*/ 0 w 6826313"/>
              <a:gd name="connsiteY16-138" fmla="*/ 4508626 h 4508626"/>
              <a:gd name="connsiteX17-139" fmla="*/ 0 w 6826313"/>
              <a:gd name="connsiteY17-140"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26313" h="4508626">
                <a:moveTo>
                  <a:pt x="6762786" y="1876457"/>
                </a:moveTo>
                <a:lnTo>
                  <a:pt x="6826313" y="1876457"/>
                </a:lnTo>
                <a:lnTo>
                  <a:pt x="6826313" y="2401324"/>
                </a:lnTo>
                <a:cubicBezTo>
                  <a:pt x="6805137" y="2401324"/>
                  <a:pt x="6783962" y="2363957"/>
                  <a:pt x="6762786" y="2363957"/>
                </a:cubicBez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544311"/>
                </a:lnTo>
                <a:lnTo>
                  <a:pt x="6821059" y="3600361"/>
                </a:lnTo>
                <a:cubicBezTo>
                  <a:pt x="6822810" y="3903116"/>
                  <a:pt x="6824562" y="4205871"/>
                  <a:pt x="6826313" y="4508626"/>
                </a:cubicBezTo>
                <a:lnTo>
                  <a:pt x="0" y="4508626"/>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日期占位符 3"/>
          <p:cNvSpPr>
            <a:spLocks noGrp="1"/>
          </p:cNvSpPr>
          <p:nvPr>
            <p:ph type="dt" sz="half" idx="2"/>
          </p:nvPr>
        </p:nvSpPr>
        <p:spPr>
          <a:xfrm>
            <a:off x="658813" y="626314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5"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363790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目录板式">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316637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
        <p:nvSpPr>
          <p:cNvPr id="2" name="标题 1"/>
          <p:cNvSpPr>
            <a:spLocks noGrp="1"/>
          </p:cNvSpPr>
          <p:nvPr>
            <p:ph type="title"/>
          </p:nvPr>
        </p:nvSpPr>
        <p:spPr>
          <a:xfrm>
            <a:off x="6096000" y="2891770"/>
            <a:ext cx="4588562" cy="537230"/>
          </a:xfrm>
        </p:spPr>
        <p:txBody>
          <a:bodyPr anchor="b">
            <a:normAutofit/>
          </a:bodyPr>
          <a:lstStyle>
            <a:lvl1pPr>
              <a:defRPr sz="2800"/>
            </a:lvl1pPr>
          </a:lstStyle>
          <a:p>
            <a:r>
              <a:rPr lang="zh-CN" altLang="en-US" dirty="0"/>
              <a:t>单击此处编辑母版标题样式</a:t>
            </a:r>
          </a:p>
        </p:txBody>
      </p:sp>
      <p:sp>
        <p:nvSpPr>
          <p:cNvPr id="3" name="文本占位符 2"/>
          <p:cNvSpPr>
            <a:spLocks noGrp="1"/>
          </p:cNvSpPr>
          <p:nvPr>
            <p:ph type="body" idx="1"/>
          </p:nvPr>
        </p:nvSpPr>
        <p:spPr>
          <a:xfrm>
            <a:off x="6096000" y="3618502"/>
            <a:ext cx="4588562" cy="1019485"/>
          </a:xfrm>
        </p:spPr>
        <p:txBody>
          <a:bodyPr>
            <a:normAutofit/>
          </a:bodyPr>
          <a:lstStyle>
            <a:lvl1pPr marL="0" indent="0">
              <a:buNone/>
              <a:defRPr sz="1400" b="0">
                <a:solidFill>
                  <a:schemeClr val="tx1">
                    <a:tint val="75000"/>
                  </a:schemeClr>
                </a:solidFill>
                <a:latin typeface="+mj-ea"/>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518109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标题 9"/>
          <p:cNvSpPr>
            <a:spLocks noGrp="1"/>
          </p:cNvSpPr>
          <p:nvPr>
            <p:ph type="title"/>
          </p:nvPr>
        </p:nvSpPr>
        <p:spPr/>
        <p:txBody>
          <a:bodyPr/>
          <a:lstStyle/>
          <a:p>
            <a:r>
              <a:rPr lang="zh-CN" altLang="en-US"/>
              <a:t>单击此处编辑母版标题样式</a:t>
            </a:r>
          </a:p>
        </p:txBody>
      </p:sp>
      <p:sp>
        <p:nvSpPr>
          <p:cNvPr id="14" name="日期占位符 13"/>
          <p:cNvSpPr>
            <a:spLocks noGrp="1"/>
          </p:cNvSpPr>
          <p:nvPr>
            <p:ph type="dt" sz="half" idx="10"/>
          </p:nvPr>
        </p:nvSpPr>
        <p:spPr/>
        <p:txBody>
          <a:bodyPr/>
          <a:lstStyle/>
          <a:p>
            <a:endParaRPr lang="zh-CN" altLang="en-US" dirty="0"/>
          </a:p>
        </p:txBody>
      </p:sp>
      <p:sp>
        <p:nvSpPr>
          <p:cNvPr id="15" name="页脚占位符 14"/>
          <p:cNvSpPr>
            <a:spLocks noGrp="1"/>
          </p:cNvSpPr>
          <p:nvPr>
            <p:ph type="ftr" sz="quarter" idx="11"/>
          </p:nvPr>
        </p:nvSpPr>
        <p:spPr/>
        <p:txBody>
          <a:bodyPr/>
          <a:lstStyle/>
          <a:p>
            <a:endParaRPr lang="zh-CN" altLang="en-US"/>
          </a:p>
        </p:txBody>
      </p:sp>
      <p:sp>
        <p:nvSpPr>
          <p:cNvPr id="16" name="灯片编号占位符 15"/>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417228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5" name="灯片编号占位符 4"/>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203979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1553959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结尾幻灯片">
    <p:spTree>
      <p:nvGrpSpPr>
        <p:cNvPr id="1" name=""/>
        <p:cNvGrpSpPr/>
        <p:nvPr/>
      </p:nvGrpSpPr>
      <p:grpSpPr>
        <a:xfrm>
          <a:off x="0" y="0"/>
          <a:ext cx="0" cy="0"/>
          <a:chOff x="0" y="0"/>
          <a:chExt cx="0" cy="0"/>
        </a:xfrm>
      </p:grpSpPr>
      <p:grpSp>
        <p:nvGrpSpPr>
          <p:cNvPr id="11" name="组合 10"/>
          <p:cNvGrpSpPr/>
          <p:nvPr userDrawn="1"/>
        </p:nvGrpSpPr>
        <p:grpSpPr>
          <a:xfrm rot="19976833">
            <a:off x="677043" y="138257"/>
            <a:ext cx="6581166" cy="6581166"/>
            <a:chOff x="1337912" y="7055318"/>
            <a:chExt cx="4273616" cy="4273616"/>
          </a:xfrm>
        </p:grpSpPr>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l="3021" t="2701" r="2778" b="2973"/>
            <a:stretch>
              <a:fillRect/>
            </a:stretch>
          </p:blipFill>
          <p:spPr>
            <a:xfrm>
              <a:off x="1337912" y="7064942"/>
              <a:ext cx="4273616" cy="4254367"/>
            </a:xfrm>
            <a:prstGeom prst="ellipse">
              <a:avLst/>
            </a:prstGeom>
          </p:spPr>
        </p:pic>
        <p:sp>
          <p:nvSpPr>
            <p:cNvPr id="13" name="椭圆 12"/>
            <p:cNvSpPr/>
            <p:nvPr userDrawn="1"/>
          </p:nvSpPr>
          <p:spPr>
            <a:xfrm>
              <a:off x="1337912" y="7055317"/>
              <a:ext cx="4273616" cy="4273616"/>
            </a:xfrm>
            <a:prstGeom prst="ellipse">
              <a:avLst/>
            </a:prstGeom>
            <a:solidFill>
              <a:schemeClr val="bg1">
                <a:alpha val="9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ctrTitle" hasCustomPrompt="1"/>
          </p:nvPr>
        </p:nvSpPr>
        <p:spPr>
          <a:xfrm>
            <a:off x="2387598" y="2391494"/>
            <a:ext cx="5134992" cy="719861"/>
          </a:xfrm>
        </p:spPr>
        <p:txBody>
          <a:bodyPr anchor="b">
            <a:normAutofit/>
          </a:bodyPr>
          <a:lstStyle>
            <a:lvl1pPr algn="l">
              <a:defRPr sz="3600"/>
            </a:lvl1pPr>
          </a:lstStyle>
          <a:p>
            <a:r>
              <a:rPr lang="zh-CN" altLang="en-US" dirty="0"/>
              <a:t>恳请指正</a:t>
            </a:r>
          </a:p>
        </p:txBody>
      </p:sp>
      <p:sp>
        <p:nvSpPr>
          <p:cNvPr id="9" name="任意多边形 25"/>
          <p:cNvSpPr/>
          <p:nvPr userDrawn="1"/>
        </p:nvSpPr>
        <p:spPr>
          <a:xfrm rot="10800000">
            <a:off x="3262047" y="1130300"/>
            <a:ext cx="8258441"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476058 h 4508626"/>
              <a:gd name="connsiteX3-7" fmla="*/ 6762786 w 6826313"/>
              <a:gd name="connsiteY3-8" fmla="*/ 2139756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76058 h 4508626"/>
              <a:gd name="connsiteX3-39" fmla="*/ 6762786 w 6826313"/>
              <a:gd name="connsiteY3-40" fmla="*/ 2455298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76058 h 4508626"/>
              <a:gd name="connsiteX3-75" fmla="*/ 6762786 w 6826313"/>
              <a:gd name="connsiteY3-76" fmla="*/ 2476058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756057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76058 h 4508626"/>
              <a:gd name="connsiteX3-111" fmla="*/ 6762786 w 6826313"/>
              <a:gd name="connsiteY3-112" fmla="*/ 2476058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403147 h 4508626"/>
              <a:gd name="connsiteX14-133" fmla="*/ 6826313 w 6826313"/>
              <a:gd name="connsiteY14-134" fmla="*/ 3756057 h 4508626"/>
              <a:gd name="connsiteX15-135" fmla="*/ 6826313 w 6826313"/>
              <a:gd name="connsiteY15-136" fmla="*/ 4508626 h 4508626"/>
              <a:gd name="connsiteX16-137" fmla="*/ 0 w 6826313"/>
              <a:gd name="connsiteY16-138" fmla="*/ 4508626 h 4508626"/>
              <a:gd name="connsiteX17-139" fmla="*/ 0 w 6826313"/>
              <a:gd name="connsiteY17-140" fmla="*/ 0 h 4508626"/>
              <a:gd name="connsiteX0-141" fmla="*/ 6762786 w 6829816"/>
              <a:gd name="connsiteY0-142" fmla="*/ 1876457 h 4508626"/>
              <a:gd name="connsiteX1-143" fmla="*/ 6826313 w 6829816"/>
              <a:gd name="connsiteY1-144" fmla="*/ 1876457 h 4508626"/>
              <a:gd name="connsiteX2-145" fmla="*/ 6826313 w 6829816"/>
              <a:gd name="connsiteY2-146" fmla="*/ 2476058 h 4508626"/>
              <a:gd name="connsiteX3-147" fmla="*/ 6762786 w 6829816"/>
              <a:gd name="connsiteY3-148" fmla="*/ 2476058 h 4508626"/>
              <a:gd name="connsiteX4-149" fmla="*/ 6762786 w 6829816"/>
              <a:gd name="connsiteY4-150" fmla="*/ 1876457 h 4508626"/>
              <a:gd name="connsiteX5-151" fmla="*/ 0 w 6829816"/>
              <a:gd name="connsiteY5-152" fmla="*/ 0 h 4508626"/>
              <a:gd name="connsiteX6-153" fmla="*/ 6826313 w 6829816"/>
              <a:gd name="connsiteY6-154" fmla="*/ 0 h 4508626"/>
              <a:gd name="connsiteX7-155" fmla="*/ 6826313 w 6829816"/>
              <a:gd name="connsiteY7-156" fmla="*/ 959382 h 4508626"/>
              <a:gd name="connsiteX8-157" fmla="*/ 6762786 w 6829816"/>
              <a:gd name="connsiteY8-158" fmla="*/ 959382 h 4508626"/>
              <a:gd name="connsiteX9-159" fmla="*/ 6762786 w 6829816"/>
              <a:gd name="connsiteY9-160" fmla="*/ 63527 h 4508626"/>
              <a:gd name="connsiteX10-161" fmla="*/ 63527 w 6829816"/>
              <a:gd name="connsiteY10-162" fmla="*/ 63527 h 4508626"/>
              <a:gd name="connsiteX11-163" fmla="*/ 63527 w 6829816"/>
              <a:gd name="connsiteY11-164" fmla="*/ 4445099 h 4508626"/>
              <a:gd name="connsiteX12-165" fmla="*/ 6762786 w 6829816"/>
              <a:gd name="connsiteY12-166" fmla="*/ 4445099 h 4508626"/>
              <a:gd name="connsiteX13-167" fmla="*/ 6762786 w 6829816"/>
              <a:gd name="connsiteY13-168" fmla="*/ 3403147 h 4508626"/>
              <a:gd name="connsiteX14-169" fmla="*/ 6829816 w 6829816"/>
              <a:gd name="connsiteY14-170" fmla="*/ 3415603 h 4508626"/>
              <a:gd name="connsiteX15-171" fmla="*/ 6826313 w 6829816"/>
              <a:gd name="connsiteY15-172" fmla="*/ 4508626 h 4508626"/>
              <a:gd name="connsiteX16-173" fmla="*/ 0 w 6829816"/>
              <a:gd name="connsiteY16-174" fmla="*/ 4508626 h 4508626"/>
              <a:gd name="connsiteX17-175" fmla="*/ 0 w 6829816"/>
              <a:gd name="connsiteY17-176" fmla="*/ 0 h 4508626"/>
              <a:gd name="connsiteX0-177" fmla="*/ 6762786 w 6833319"/>
              <a:gd name="connsiteY0-178" fmla="*/ 1876457 h 4508626"/>
              <a:gd name="connsiteX1-179" fmla="*/ 6826313 w 6833319"/>
              <a:gd name="connsiteY1-180" fmla="*/ 1876457 h 4508626"/>
              <a:gd name="connsiteX2-181" fmla="*/ 6826313 w 6833319"/>
              <a:gd name="connsiteY2-182" fmla="*/ 2476058 h 4508626"/>
              <a:gd name="connsiteX3-183" fmla="*/ 6762786 w 6833319"/>
              <a:gd name="connsiteY3-184" fmla="*/ 2476058 h 4508626"/>
              <a:gd name="connsiteX4-185" fmla="*/ 6762786 w 6833319"/>
              <a:gd name="connsiteY4-186" fmla="*/ 1876457 h 4508626"/>
              <a:gd name="connsiteX5-187" fmla="*/ 0 w 6833319"/>
              <a:gd name="connsiteY5-188" fmla="*/ 0 h 4508626"/>
              <a:gd name="connsiteX6-189" fmla="*/ 6826313 w 6833319"/>
              <a:gd name="connsiteY6-190" fmla="*/ 0 h 4508626"/>
              <a:gd name="connsiteX7-191" fmla="*/ 6826313 w 6833319"/>
              <a:gd name="connsiteY7-192" fmla="*/ 959382 h 4508626"/>
              <a:gd name="connsiteX8-193" fmla="*/ 6762786 w 6833319"/>
              <a:gd name="connsiteY8-194" fmla="*/ 959382 h 4508626"/>
              <a:gd name="connsiteX9-195" fmla="*/ 6762786 w 6833319"/>
              <a:gd name="connsiteY9-196" fmla="*/ 63527 h 4508626"/>
              <a:gd name="connsiteX10-197" fmla="*/ 63527 w 6833319"/>
              <a:gd name="connsiteY10-198" fmla="*/ 63527 h 4508626"/>
              <a:gd name="connsiteX11-199" fmla="*/ 63527 w 6833319"/>
              <a:gd name="connsiteY11-200" fmla="*/ 4445099 h 4508626"/>
              <a:gd name="connsiteX12-201" fmla="*/ 6762786 w 6833319"/>
              <a:gd name="connsiteY12-202" fmla="*/ 4445099 h 4508626"/>
              <a:gd name="connsiteX13-203" fmla="*/ 6762786 w 6833319"/>
              <a:gd name="connsiteY13-204" fmla="*/ 3403147 h 4508626"/>
              <a:gd name="connsiteX14-205" fmla="*/ 6833319 w 6833319"/>
              <a:gd name="connsiteY14-206" fmla="*/ 3394844 h 4508626"/>
              <a:gd name="connsiteX15-207" fmla="*/ 6826313 w 6833319"/>
              <a:gd name="connsiteY15-208" fmla="*/ 4508626 h 4508626"/>
              <a:gd name="connsiteX16-209" fmla="*/ 0 w 6833319"/>
              <a:gd name="connsiteY16-210" fmla="*/ 4508626 h 4508626"/>
              <a:gd name="connsiteX17-211" fmla="*/ 0 w 6833319"/>
              <a:gd name="connsiteY17-212"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33319" h="4508626">
                <a:moveTo>
                  <a:pt x="6762786" y="1876457"/>
                </a:moveTo>
                <a:lnTo>
                  <a:pt x="6826313" y="1876457"/>
                </a:lnTo>
                <a:lnTo>
                  <a:pt x="6826313" y="2476058"/>
                </a:lnTo>
                <a:lnTo>
                  <a:pt x="6762786" y="2476058"/>
                </a:ln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403147"/>
                </a:lnTo>
                <a:lnTo>
                  <a:pt x="6833319" y="3394844"/>
                </a:lnTo>
                <a:cubicBezTo>
                  <a:pt x="6832151" y="3759185"/>
                  <a:pt x="6827481" y="4144285"/>
                  <a:pt x="6826313" y="4508626"/>
                </a:cubicBezTo>
                <a:lnTo>
                  <a:pt x="0" y="4508626"/>
                </a:lnTo>
                <a:lnTo>
                  <a:pt x="0" y="0"/>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0"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4" name="副标题 2"/>
          <p:cNvSpPr>
            <a:spLocks noGrp="1"/>
          </p:cNvSpPr>
          <p:nvPr>
            <p:ph type="subTitle" idx="1" hasCustomPrompt="1"/>
          </p:nvPr>
        </p:nvSpPr>
        <p:spPr>
          <a:xfrm>
            <a:off x="2387599" y="3978669"/>
            <a:ext cx="2768863" cy="310527"/>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p>
        </p:txBody>
      </p:sp>
      <p:sp>
        <p:nvSpPr>
          <p:cNvPr id="16"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240079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58812" y="365126"/>
            <a:ext cx="10874375" cy="687388"/>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58812" y="1129287"/>
            <a:ext cx="10874375" cy="504031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5" name="页脚占位符 4"/>
          <p:cNvSpPr>
            <a:spLocks noGrp="1"/>
          </p:cNvSpPr>
          <p:nvPr>
            <p:ph type="ftr" sz="quarter" idx="3"/>
          </p:nvPr>
        </p:nvSpPr>
        <p:spPr>
          <a:xfrm>
            <a:off x="4038600" y="623887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599" y="6238876"/>
            <a:ext cx="2922587" cy="372621"/>
          </a:xfrm>
          <a:prstGeom prst="rect">
            <a:avLst/>
          </a:prstGeom>
        </p:spPr>
        <p:txBody>
          <a:bodyPr vert="horz" lIns="91440" tIns="45720" rIns="91440" bIns="45720" rtlCol="0" anchor="ctr"/>
          <a:lstStyle>
            <a:lvl1pPr algn="r">
              <a:defRPr sz="1200">
                <a:solidFill>
                  <a:schemeClr val="tx1">
                    <a:tint val="75000"/>
                  </a:schemeClr>
                </a:solidFill>
              </a:defRPr>
            </a:lvl1pPr>
          </a:lstStyle>
          <a:p>
            <a:fld id="{17B61D2E-5690-4C9D-A84F-76BBD1AD9F3C}" type="slidenum">
              <a:rPr lang="zh-CN" altLang="en-US" smtClean="0"/>
              <a:t>‹#›</a:t>
            </a:fld>
            <a:endParaRPr lang="zh-CN" altLang="en-US"/>
          </a:p>
        </p:txBody>
      </p:sp>
      <p:cxnSp>
        <p:nvCxnSpPr>
          <p:cNvPr id="8" name="直接连接符 7"/>
          <p:cNvCxnSpPr/>
          <p:nvPr userDrawn="1"/>
        </p:nvCxnSpPr>
        <p:spPr>
          <a:xfrm flipV="1">
            <a:off x="658813" y="1052514"/>
            <a:ext cx="10874375" cy="1"/>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0215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1"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7.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slideLayout" Target="../slideLayouts/slideLayout5.xml"/><Relationship Id="rId5" Type="http://schemas.openxmlformats.org/officeDocument/2006/relationships/tags" Target="../tags/tag9.xml"/><Relationship Id="rId4" Type="http://schemas.openxmlformats.org/officeDocument/2006/relationships/tags" Target="../tags/tag8.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0.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5.xml"/><Relationship Id="rId1" Type="http://schemas.openxmlformats.org/officeDocument/2006/relationships/tags" Target="../tags/tag1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5.xml"/><Relationship Id="rId1" Type="http://schemas.openxmlformats.org/officeDocument/2006/relationships/tags" Target="../tags/tag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73284" y="2059707"/>
            <a:ext cx="9195952" cy="1204637"/>
          </a:xfrm>
        </p:spPr>
        <p:txBody>
          <a:bodyPr>
            <a:noAutofit/>
          </a:bodyPr>
          <a:lstStyle/>
          <a:p>
            <a:pPr algn="ctr">
              <a:lnSpc>
                <a:spcPct val="150000"/>
              </a:lnSpc>
            </a:pPr>
            <a:r>
              <a:rPr lang="zh-CN" altLang="en-US" b="1" dirty="0">
                <a:effectLst/>
                <a:latin typeface="+mj-lt"/>
                <a:ea typeface="微软雅黑" panose="020B0503020204020204" pitchFamily="34" charset="-122"/>
              </a:rPr>
              <a:t>三维图像传感器信号增强网络的轻量化方法</a:t>
            </a:r>
            <a:br>
              <a:rPr lang="en-US" altLang="zh-CN" sz="2000" b="1" dirty="0">
                <a:effectLst/>
                <a:latin typeface="+mj-lt"/>
                <a:ea typeface="微软雅黑" panose="020B0503020204020204" pitchFamily="34" charset="-122"/>
              </a:rPr>
            </a:br>
            <a:r>
              <a:rPr lang="en-US" altLang="zh-CN" sz="2000" b="1" dirty="0">
                <a:effectLst/>
                <a:latin typeface="+mj-lt"/>
                <a:ea typeface="微软雅黑" panose="020B0503020204020204" pitchFamily="34" charset="-122"/>
              </a:rPr>
              <a:t>Lightweight Network for 3D Image Sensor Signal Enhancement</a:t>
            </a:r>
          </a:p>
        </p:txBody>
      </p:sp>
      <p:sp>
        <p:nvSpPr>
          <p:cNvPr id="4" name="标题 1">
            <a:extLst>
              <a:ext uri="{FF2B5EF4-FFF2-40B4-BE49-F238E27FC236}">
                <a16:creationId xmlns:a16="http://schemas.microsoft.com/office/drawing/2014/main" id="{DB80170B-635B-79B8-6B08-145F5391354C}"/>
              </a:ext>
            </a:extLst>
          </p:cNvPr>
          <p:cNvSpPr txBox="1">
            <a:spLocks/>
          </p:cNvSpPr>
          <p:nvPr/>
        </p:nvSpPr>
        <p:spPr>
          <a:xfrm>
            <a:off x="3219289" y="3914775"/>
            <a:ext cx="4917100" cy="724602"/>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项目成员：林继申、刘垚、刘淑仪、梁斯凯、杨宇琨</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指导教师：曾进</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7" name="标题 1">
            <a:extLst>
              <a:ext uri="{FF2B5EF4-FFF2-40B4-BE49-F238E27FC236}">
                <a16:creationId xmlns:a16="http://schemas.microsoft.com/office/drawing/2014/main" id="{E5A4B498-0E92-2F56-6357-4353DEB0E74C}"/>
              </a:ext>
            </a:extLst>
          </p:cNvPr>
          <p:cNvSpPr txBox="1">
            <a:spLocks/>
          </p:cNvSpPr>
          <p:nvPr/>
        </p:nvSpPr>
        <p:spPr>
          <a:xfrm>
            <a:off x="9496425" y="5825407"/>
            <a:ext cx="2066925"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同济大学软件学院</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a:p>
            <a:pPr marL="0" marR="0" lvl="0" indent="0" algn="ct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年</a:t>
            </a: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 4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月 </a:t>
            </a: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30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日</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03</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627722"/>
            <a:ext cx="7764473" cy="141205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现有基础</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Existing Foundation</a:t>
            </a:r>
          </a:p>
        </p:txBody>
      </p:sp>
    </p:spTree>
    <p:extLst>
      <p:ext uri="{BB962C8B-B14F-4D97-AF65-F5344CB8AC3E}">
        <p14:creationId xmlns:p14="http://schemas.microsoft.com/office/powerpoint/2010/main" val="481786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现有基础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Existing Foundation</a:t>
            </a:r>
          </a:p>
        </p:txBody>
      </p:sp>
      <p:graphicFrame>
        <p:nvGraphicFramePr>
          <p:cNvPr id="17" name="表格 16">
            <a:extLst>
              <a:ext uri="{FF2B5EF4-FFF2-40B4-BE49-F238E27FC236}">
                <a16:creationId xmlns:a16="http://schemas.microsoft.com/office/drawing/2014/main" id="{E02DC089-6145-C42A-D645-EB5848263524}"/>
              </a:ext>
            </a:extLst>
          </p:cNvPr>
          <p:cNvGraphicFramePr/>
          <p:nvPr>
            <p:custDataLst>
              <p:tags r:id="rId2"/>
            </p:custDataLst>
            <p:extLst>
              <p:ext uri="{D42A27DB-BD31-4B8C-83A1-F6EECF244321}">
                <p14:modId xmlns:p14="http://schemas.microsoft.com/office/powerpoint/2010/main" val="2382933669"/>
              </p:ext>
            </p:extLst>
          </p:nvPr>
        </p:nvGraphicFramePr>
        <p:xfrm>
          <a:off x="7804152" y="5226975"/>
          <a:ext cx="3721100" cy="1139703"/>
        </p:xfrm>
        <a:graphic>
          <a:graphicData uri="http://schemas.openxmlformats.org/drawingml/2006/table">
            <a:tbl>
              <a:tblPr firstRow="1" firstCol="1">
                <a:tableStyleId>{9D7B26C5-4107-4FEC-AEDC-1716B250A1EF}</a:tableStyleId>
              </a:tblPr>
              <a:tblGrid>
                <a:gridCol w="617143">
                  <a:extLst>
                    <a:ext uri="{9D8B030D-6E8A-4147-A177-3AD203B41FA5}">
                      <a16:colId xmlns:a16="http://schemas.microsoft.com/office/drawing/2014/main" val="20000"/>
                    </a:ext>
                  </a:extLst>
                </a:gridCol>
                <a:gridCol w="593973">
                  <a:extLst>
                    <a:ext uri="{9D8B030D-6E8A-4147-A177-3AD203B41FA5}">
                      <a16:colId xmlns:a16="http://schemas.microsoft.com/office/drawing/2014/main" val="20001"/>
                    </a:ext>
                  </a:extLst>
                </a:gridCol>
                <a:gridCol w="626969">
                  <a:extLst>
                    <a:ext uri="{9D8B030D-6E8A-4147-A177-3AD203B41FA5}">
                      <a16:colId xmlns:a16="http://schemas.microsoft.com/office/drawing/2014/main" val="20002"/>
                    </a:ext>
                  </a:extLst>
                </a:gridCol>
                <a:gridCol w="628374">
                  <a:extLst>
                    <a:ext uri="{9D8B030D-6E8A-4147-A177-3AD203B41FA5}">
                      <a16:colId xmlns:a16="http://schemas.microsoft.com/office/drawing/2014/main" val="20003"/>
                    </a:ext>
                  </a:extLst>
                </a:gridCol>
                <a:gridCol w="626969">
                  <a:extLst>
                    <a:ext uri="{9D8B030D-6E8A-4147-A177-3AD203B41FA5}">
                      <a16:colId xmlns:a16="http://schemas.microsoft.com/office/drawing/2014/main" val="20004"/>
                    </a:ext>
                  </a:extLst>
                </a:gridCol>
                <a:gridCol w="627672">
                  <a:extLst>
                    <a:ext uri="{9D8B030D-6E8A-4147-A177-3AD203B41FA5}">
                      <a16:colId xmlns:a16="http://schemas.microsoft.com/office/drawing/2014/main" val="20005"/>
                    </a:ext>
                  </a:extLst>
                </a:gridCol>
              </a:tblGrid>
              <a:tr h="523449">
                <a:tc>
                  <a:txBody>
                    <a:bodyPr/>
                    <a:lstStyle/>
                    <a:p>
                      <a:pPr indent="0" algn="ctr">
                        <a:buNone/>
                      </a:pP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1" dirty="0">
                          <a:solidFill>
                            <a:srgbClr val="000000"/>
                          </a:solidFill>
                        </a:rPr>
                        <a:t>RMSE</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1" dirty="0">
                          <a:solidFill>
                            <a:srgbClr val="000000"/>
                          </a:solidFill>
                        </a:rPr>
                        <a:t>MAE</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1" dirty="0">
                          <a:solidFill>
                            <a:srgbClr val="000000"/>
                          </a:solidFill>
                        </a:rPr>
                        <a:t>Rel</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1" dirty="0">
                          <a:solidFill>
                            <a:srgbClr val="000000"/>
                          </a:solidFill>
                        </a:rPr>
                        <a:t>Total Params</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1" dirty="0">
                          <a:solidFill>
                            <a:srgbClr val="000000"/>
                          </a:solidFill>
                        </a:rPr>
                        <a:t>Params Size (MB)</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extLst>
                  <a:ext uri="{0D108BD9-81ED-4DB2-BD59-A6C34878D82A}">
                    <a16:rowId xmlns:a16="http://schemas.microsoft.com/office/drawing/2014/main" val="10000"/>
                  </a:ext>
                </a:extLst>
              </a:tr>
              <a:tr h="308127">
                <a:tc>
                  <a:txBody>
                    <a:bodyPr/>
                    <a:lstStyle/>
                    <a:p>
                      <a:pPr indent="0" algn="ctr">
                        <a:buNone/>
                      </a:pPr>
                      <a:r>
                        <a:rPr lang="en-US" sz="1000" b="1">
                          <a:solidFill>
                            <a:srgbClr val="000000"/>
                          </a:solidFill>
                        </a:rPr>
                        <a:t>EMA</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a:solidFill>
                            <a:srgbClr val="000000"/>
                          </a:solidFill>
                        </a:rPr>
                        <a:t>0.0103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0.0057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a:solidFill>
                            <a:srgbClr val="000000"/>
                          </a:solidFill>
                        </a:rPr>
                        <a:t>0.0228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5611351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22.45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extLst>
                  <a:ext uri="{0D108BD9-81ED-4DB2-BD59-A6C34878D82A}">
                    <a16:rowId xmlns:a16="http://schemas.microsoft.com/office/drawing/2014/main" val="10001"/>
                  </a:ext>
                </a:extLst>
              </a:tr>
              <a:tr h="308127">
                <a:tc>
                  <a:txBody>
                    <a:bodyPr/>
                    <a:lstStyle/>
                    <a:p>
                      <a:pPr indent="0" algn="ctr">
                        <a:buNone/>
                      </a:pPr>
                      <a:r>
                        <a:rPr lang="en-US" sz="1000" b="1" dirty="0">
                          <a:solidFill>
                            <a:srgbClr val="000000"/>
                          </a:solidFill>
                        </a:rPr>
                        <a:t>UDA</a:t>
                      </a:r>
                      <a:endParaRPr lang="en-US" altLang="en-US" sz="1000" b="1"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0.0126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a:solidFill>
                            <a:srgbClr val="000000"/>
                          </a:solidFill>
                        </a:rPr>
                        <a:t>0.0085 </a:t>
                      </a:r>
                      <a:endParaRPr lang="en-US" altLang="en-US" sz="1000" b="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a:solidFill>
                            <a:srgbClr val="000000"/>
                          </a:solidFill>
                        </a:rPr>
                        <a:t>0.0368 </a:t>
                      </a:r>
                      <a:endParaRPr lang="en-US" altLang="en-US" sz="1000" b="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144386 </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tc>
                  <a:txBody>
                    <a:bodyPr/>
                    <a:lstStyle/>
                    <a:p>
                      <a:pPr indent="0" algn="ctr">
                        <a:buNone/>
                      </a:pPr>
                      <a:r>
                        <a:rPr lang="en-US" sz="1000" b="0" dirty="0">
                          <a:solidFill>
                            <a:srgbClr val="000000"/>
                          </a:solidFill>
                        </a:rPr>
                        <a:t>0.58</a:t>
                      </a:r>
                      <a:endParaRPr lang="en-US" altLang="en-US" sz="1000" b="0" dirty="0">
                        <a:solidFill>
                          <a:srgbClr val="000000"/>
                        </a:solidFill>
                        <a:latin typeface="Times New Roman" panose="02020603050405020304" pitchFamily="18" charset="0"/>
                        <a:cs typeface="Times New Roman" panose="02020603050405020304" pitchFamily="18" charset="0"/>
                      </a:endParaRPr>
                    </a:p>
                  </a:txBody>
                  <a:tcPr marL="12700" marR="12700" marT="12700" anchor="ctr"/>
                </a:tc>
                <a:extLst>
                  <a:ext uri="{0D108BD9-81ED-4DB2-BD59-A6C34878D82A}">
                    <a16:rowId xmlns:a16="http://schemas.microsoft.com/office/drawing/2014/main" val="10002"/>
                  </a:ext>
                </a:extLst>
              </a:tr>
            </a:tbl>
          </a:graphicData>
        </a:graphic>
      </p:graphicFrame>
      <p:sp>
        <p:nvSpPr>
          <p:cNvPr id="4" name="椭圆 3">
            <a:extLst>
              <a:ext uri="{FF2B5EF4-FFF2-40B4-BE49-F238E27FC236}">
                <a16:creationId xmlns:a16="http://schemas.microsoft.com/office/drawing/2014/main" id="{617A8AF1-A1E1-5FCC-F54A-906A7F6C77B1}"/>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7" name="椭圆 6">
            <a:extLst>
              <a:ext uri="{FF2B5EF4-FFF2-40B4-BE49-F238E27FC236}">
                <a16:creationId xmlns:a16="http://schemas.microsoft.com/office/drawing/2014/main" id="{1206C0F1-AD7F-638B-E797-9EAEF9831D4E}"/>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B423FAE2-13D0-489E-09F2-C174091BF2C8}"/>
              </a:ext>
            </a:extLst>
          </p:cNvPr>
          <p:cNvSpPr/>
          <p:nvPr/>
        </p:nvSpPr>
        <p:spPr>
          <a:xfrm>
            <a:off x="10215561"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24" name="椭圆 23">
            <a:extLst>
              <a:ext uri="{FF2B5EF4-FFF2-40B4-BE49-F238E27FC236}">
                <a16:creationId xmlns:a16="http://schemas.microsoft.com/office/drawing/2014/main" id="{3C8BC748-704C-3975-E06F-203325DA097F}"/>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25" name="椭圆 24">
            <a:extLst>
              <a:ext uri="{FF2B5EF4-FFF2-40B4-BE49-F238E27FC236}">
                <a16:creationId xmlns:a16="http://schemas.microsoft.com/office/drawing/2014/main" id="{64991362-BC66-0750-903A-F2E12C374665}"/>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5" name="Title-1">
            <a:extLst>
              <a:ext uri="{FF2B5EF4-FFF2-40B4-BE49-F238E27FC236}">
                <a16:creationId xmlns:a16="http://schemas.microsoft.com/office/drawing/2014/main" id="{C8113AE0-9C85-73E6-DA40-75A32E48E619}"/>
              </a:ext>
            </a:extLst>
          </p:cNvPr>
          <p:cNvSpPr/>
          <p:nvPr>
            <p:custDataLst>
              <p:tags r:id="rId3"/>
            </p:custDataLst>
          </p:nvPr>
        </p:nvSpPr>
        <p:spPr>
          <a:xfrm>
            <a:off x="666749" y="1761891"/>
            <a:ext cx="10858499" cy="647700"/>
          </a:xfrm>
          <a:prstGeom prst="roundRect">
            <a:avLst/>
          </a:prstGeom>
          <a:solidFill>
            <a:schemeClr val="tx2">
              <a:alpha val="15000"/>
            </a:schemeClr>
          </a:solidFill>
          <a:ln w="12700" cap="flat">
            <a:noFill/>
            <a:miter lim="400000"/>
          </a:ln>
          <a:effectLst/>
        </p:spPr>
        <p:txBody>
          <a:bodyPr wrap="square" lIns="0" tIns="0" rIns="0" bIns="0" numCol="1" anchor="ctr">
            <a:noAutofit/>
          </a:bodyPr>
          <a:lstStyle/>
          <a:p>
            <a:pPr marL="108000" marR="0" lvl="0" indent="0" defTabSz="913765"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基于</a:t>
            </a:r>
            <a:r>
              <a:rPr kumimoji="0" lang="en-US" altLang="zh-CN" sz="1600" i="0" u="none" strike="noStrike" kern="1200" cap="none" spc="0" normalizeH="0" baseline="0" noProof="0" dirty="0" err="1">
                <a:ln>
                  <a:noFill/>
                </a:ln>
                <a:solidFill>
                  <a:prstClr val="black"/>
                </a:solidFill>
                <a:effectLst/>
                <a:uLnTx/>
                <a:uFillTx/>
                <a:latin typeface="微软雅黑"/>
                <a:ea typeface="微软雅黑"/>
                <a:cs typeface="+mn-cs"/>
              </a:rPr>
              <a:t>ToF</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成像原理，提出</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confidence-aware graph </a:t>
            </a:r>
            <a:r>
              <a:rPr kumimoji="0" lang="en-US" altLang="zh-CN" sz="1600" i="0" u="none" strike="noStrike" kern="1200" cap="none" spc="0" normalizeH="0" baseline="0" noProof="0" dirty="0" err="1">
                <a:ln>
                  <a:noFill/>
                </a:ln>
                <a:solidFill>
                  <a:prstClr val="black"/>
                </a:solidFill>
                <a:effectLst/>
                <a:uLnTx/>
                <a:uFillTx/>
                <a:latin typeface="微软雅黑"/>
                <a:ea typeface="微软雅黑"/>
                <a:cs typeface="+mn-cs"/>
              </a:rPr>
              <a:t>Laplacican</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 regularization</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CGLR</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）作为信号先验，与深度神经网络的结合得到</a:t>
            </a:r>
            <a:r>
              <a:rPr kumimoji="0" lang="en-US" altLang="zh-CN" sz="1600" i="0" u="none" strike="noStrike" kern="1200" cap="none" spc="0" normalizeH="0" baseline="0" noProof="0" dirty="0" err="1">
                <a:ln>
                  <a:noFill/>
                </a:ln>
                <a:solidFill>
                  <a:prstClr val="black"/>
                </a:solidFill>
                <a:effectLst/>
                <a:uLnTx/>
                <a:uFillTx/>
                <a:latin typeface="微软雅黑"/>
                <a:ea typeface="微软雅黑"/>
                <a:cs typeface="+mn-cs"/>
              </a:rPr>
              <a:t>DeepCGLR</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网络。</a:t>
            </a:r>
          </a:p>
        </p:txBody>
      </p:sp>
      <p:sp>
        <p:nvSpPr>
          <p:cNvPr id="26" name="矩形: 圆角 25">
            <a:extLst>
              <a:ext uri="{FF2B5EF4-FFF2-40B4-BE49-F238E27FC236}">
                <a16:creationId xmlns:a16="http://schemas.microsoft.com/office/drawing/2014/main" id="{950723E6-3D02-E0E7-7E5C-E8C49CDCBDA0}"/>
              </a:ext>
            </a:extLst>
          </p:cNvPr>
          <p:cNvSpPr/>
          <p:nvPr/>
        </p:nvSpPr>
        <p:spPr>
          <a:xfrm>
            <a:off x="673101" y="1302903"/>
            <a:ext cx="4051299" cy="456583"/>
          </a:xfrm>
          <a:prstGeom prst="roundRect">
            <a:avLst>
              <a:gd name="adj" fmla="val 2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0" marR="0" lvl="0" indent="0" defTabSz="913765"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01 </a:t>
            </a:r>
            <a:r>
              <a:rPr kumimoji="0" lang="zh-CN" altLang="en-US"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具有可解释性的三维图像增强网络</a:t>
            </a:r>
          </a:p>
        </p:txBody>
      </p:sp>
      <p:sp>
        <p:nvSpPr>
          <p:cNvPr id="8" name="Title-1">
            <a:extLst>
              <a:ext uri="{FF2B5EF4-FFF2-40B4-BE49-F238E27FC236}">
                <a16:creationId xmlns:a16="http://schemas.microsoft.com/office/drawing/2014/main" id="{B0286AFF-D742-6366-E68A-AA576DEFE5D9}"/>
              </a:ext>
            </a:extLst>
          </p:cNvPr>
          <p:cNvSpPr/>
          <p:nvPr>
            <p:custDataLst>
              <p:tags r:id="rId4"/>
            </p:custDataLst>
          </p:nvPr>
        </p:nvSpPr>
        <p:spPr>
          <a:xfrm>
            <a:off x="666749" y="3024946"/>
            <a:ext cx="10858499" cy="647700"/>
          </a:xfrm>
          <a:prstGeom prst="roundRect">
            <a:avLst/>
          </a:prstGeom>
          <a:solidFill>
            <a:schemeClr val="tx2">
              <a:alpha val="15000"/>
            </a:schemeClr>
          </a:solidFill>
          <a:ln w="12700" cap="flat">
            <a:noFill/>
            <a:miter lim="400000"/>
          </a:ln>
          <a:effectLst/>
        </p:spPr>
        <p:txBody>
          <a:bodyPr wrap="square" lIns="0" tIns="0" rIns="0" bIns="0" numCol="1" anchor="ctr">
            <a:noAutofit/>
          </a:bodyPr>
          <a:lstStyle/>
          <a:p>
            <a:pPr marL="108000" marR="0" lvl="0" indent="0" defTabSz="913765"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面向图神经网络（</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GNN</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）的图结构及参数稀疏化，提出一种自适应的图神经网络联合稀疏框架（简称</a:t>
            </a:r>
            <a:r>
              <a:rPr kumimoji="0" lang="en-US" altLang="zh-CN" sz="1600" i="0" u="none" strike="noStrike" kern="1200" cap="none" spc="0" normalizeH="0" baseline="0" noProof="0" dirty="0" err="1">
                <a:ln>
                  <a:noFill/>
                </a:ln>
                <a:solidFill>
                  <a:prstClr val="black"/>
                </a:solidFill>
                <a:effectLst/>
                <a:uLnTx/>
                <a:uFillTx/>
                <a:latin typeface="微软雅黑"/>
                <a:ea typeface="微软雅黑"/>
                <a:cs typeface="+mn-cs"/>
              </a:rPr>
              <a:t>AdaGLT</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），从而进行网络轻量化。</a:t>
            </a:r>
          </a:p>
        </p:txBody>
      </p:sp>
      <p:sp>
        <p:nvSpPr>
          <p:cNvPr id="27" name="矩形: 圆角 26">
            <a:extLst>
              <a:ext uri="{FF2B5EF4-FFF2-40B4-BE49-F238E27FC236}">
                <a16:creationId xmlns:a16="http://schemas.microsoft.com/office/drawing/2014/main" id="{001D7038-A12C-D40B-8348-6AF454FCE130}"/>
              </a:ext>
            </a:extLst>
          </p:cNvPr>
          <p:cNvSpPr/>
          <p:nvPr/>
        </p:nvSpPr>
        <p:spPr>
          <a:xfrm>
            <a:off x="673101" y="2565958"/>
            <a:ext cx="4051299" cy="456583"/>
          </a:xfrm>
          <a:prstGeom prst="roundRect">
            <a:avLst>
              <a:gd name="adj" fmla="val 2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0" marR="0" lvl="0" indent="0" defTabSz="913765"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02 </a:t>
            </a:r>
            <a:r>
              <a:rPr kumimoji="0" lang="zh-CN" altLang="en-US"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网络稀疏化</a:t>
            </a:r>
          </a:p>
        </p:txBody>
      </p:sp>
      <p:sp>
        <p:nvSpPr>
          <p:cNvPr id="15" name="Title-1">
            <a:extLst>
              <a:ext uri="{FF2B5EF4-FFF2-40B4-BE49-F238E27FC236}">
                <a16:creationId xmlns:a16="http://schemas.microsoft.com/office/drawing/2014/main" id="{110CE574-059A-1A5B-4A13-ECF62A50FF3D}"/>
              </a:ext>
            </a:extLst>
          </p:cNvPr>
          <p:cNvSpPr/>
          <p:nvPr>
            <p:custDataLst>
              <p:tags r:id="rId5"/>
            </p:custDataLst>
          </p:nvPr>
        </p:nvSpPr>
        <p:spPr>
          <a:xfrm>
            <a:off x="666749" y="4285876"/>
            <a:ext cx="10858499" cy="647700"/>
          </a:xfrm>
          <a:prstGeom prst="roundRect">
            <a:avLst/>
          </a:prstGeom>
          <a:solidFill>
            <a:schemeClr val="tx2">
              <a:alpha val="15000"/>
            </a:schemeClr>
          </a:solidFill>
          <a:ln w="12700" cap="flat">
            <a:noFill/>
            <a:miter lim="400000"/>
          </a:ln>
          <a:effectLst/>
        </p:spPr>
        <p:txBody>
          <a:bodyPr wrap="square" lIns="0" tIns="0" rIns="0" bIns="0" numCol="1" anchor="ctr">
            <a:noAutofit/>
          </a:bodyPr>
          <a:lstStyle/>
          <a:p>
            <a:pPr marL="108000" marR="0" lvl="0" indent="0" defTabSz="913765" rtl="0" eaLnBrk="1" fontAlgn="auto" latinLnBrk="0" hangingPunct="1">
              <a:lnSpc>
                <a:spcPct val="100000"/>
              </a:lnSpc>
              <a:spcBef>
                <a:spcPts val="0"/>
              </a:spcBef>
              <a:spcAft>
                <a:spcPts val="0"/>
              </a:spcAft>
              <a:buClrTx/>
              <a:buSzTx/>
              <a:buFontTx/>
              <a:buNone/>
              <a:tabLst/>
              <a:defRPr/>
            </a:pP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本小组成员对</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EMA</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模型和</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UDA</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模型进行了实验，性能指标包括均方根误差（</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RMSE</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）、平均绝对误差（</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MAE</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a:t>
            </a:r>
            <a:r>
              <a:rPr lang="zh-CN" altLang="en-US" sz="1600" dirty="0">
                <a:solidFill>
                  <a:prstClr val="black"/>
                </a:solidFill>
                <a:latin typeface="微软雅黑"/>
                <a:ea typeface="微软雅黑"/>
              </a:rPr>
              <a:t>、</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相对误差（</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Rel</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）、参数量（</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Total Params</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）及参数大小（</a:t>
            </a:r>
            <a:r>
              <a:rPr kumimoji="0" lang="en-US" altLang="zh-CN" sz="1600" i="0" u="none" strike="noStrike" kern="1200" cap="none" spc="0" normalizeH="0" baseline="0" noProof="0" dirty="0">
                <a:ln>
                  <a:noFill/>
                </a:ln>
                <a:solidFill>
                  <a:prstClr val="black"/>
                </a:solidFill>
                <a:effectLst/>
                <a:uLnTx/>
                <a:uFillTx/>
                <a:latin typeface="微软雅黑"/>
                <a:ea typeface="微软雅黑"/>
                <a:cs typeface="+mn-cs"/>
              </a:rPr>
              <a:t>Params Size</a:t>
            </a:r>
            <a:r>
              <a:rPr kumimoji="0" lang="zh-CN" altLang="en-US" sz="1600" i="0" u="none" strike="noStrike" kern="1200" cap="none" spc="0" normalizeH="0" baseline="0" noProof="0" dirty="0">
                <a:ln>
                  <a:noFill/>
                </a:ln>
                <a:solidFill>
                  <a:prstClr val="black"/>
                </a:solidFill>
                <a:effectLst/>
                <a:uLnTx/>
                <a:uFillTx/>
                <a:latin typeface="微软雅黑"/>
                <a:ea typeface="微软雅黑"/>
                <a:cs typeface="+mn-cs"/>
              </a:rPr>
              <a:t>），这些指标能够评估模型在深度估计任务上的表现。</a:t>
            </a:r>
          </a:p>
        </p:txBody>
      </p:sp>
      <p:sp>
        <p:nvSpPr>
          <p:cNvPr id="28" name="矩形: 圆角 27">
            <a:extLst>
              <a:ext uri="{FF2B5EF4-FFF2-40B4-BE49-F238E27FC236}">
                <a16:creationId xmlns:a16="http://schemas.microsoft.com/office/drawing/2014/main" id="{77C59EA5-94C6-5963-FE03-FC639FB61AA6}"/>
              </a:ext>
            </a:extLst>
          </p:cNvPr>
          <p:cNvSpPr/>
          <p:nvPr/>
        </p:nvSpPr>
        <p:spPr>
          <a:xfrm>
            <a:off x="673101" y="3829013"/>
            <a:ext cx="4051299" cy="456583"/>
          </a:xfrm>
          <a:prstGeom prst="roundRect">
            <a:avLst>
              <a:gd name="adj" fmla="val 2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0" marR="0" lvl="0" indent="0" defTabSz="913765"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03 </a:t>
            </a:r>
            <a:r>
              <a:rPr kumimoji="0" lang="zh-CN" altLang="en-US"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现有方法分析</a:t>
            </a:r>
          </a:p>
        </p:txBody>
      </p:sp>
      <p:pic>
        <p:nvPicPr>
          <p:cNvPr id="2" name="图片 1">
            <a:extLst>
              <a:ext uri="{FF2B5EF4-FFF2-40B4-BE49-F238E27FC236}">
                <a16:creationId xmlns:a16="http://schemas.microsoft.com/office/drawing/2014/main" id="{28B49F20-827F-B079-075C-0BD8865AB7E8}"/>
              </a:ext>
            </a:extLst>
          </p:cNvPr>
          <p:cNvPicPr>
            <a:picLocks noChangeAspect="1"/>
          </p:cNvPicPr>
          <p:nvPr/>
        </p:nvPicPr>
        <p:blipFill rotWithShape="1">
          <a:blip r:embed="rId7"/>
          <a:srcRect l="20511" t="2640" b="3173"/>
          <a:stretch/>
        </p:blipFill>
        <p:spPr>
          <a:xfrm>
            <a:off x="673101" y="5033818"/>
            <a:ext cx="6956135" cy="1526019"/>
          </a:xfrm>
          <a:prstGeom prst="rect">
            <a:avLst/>
          </a:prstGeom>
        </p:spPr>
      </p:pic>
    </p:spTree>
    <p:extLst>
      <p:ext uri="{BB962C8B-B14F-4D97-AF65-F5344CB8AC3E}">
        <p14:creationId xmlns:p14="http://schemas.microsoft.com/office/powerpoint/2010/main" val="1775470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04</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627722"/>
            <a:ext cx="7764473" cy="141205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研究安排</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Research Arrangements</a:t>
            </a:r>
          </a:p>
        </p:txBody>
      </p:sp>
    </p:spTree>
    <p:extLst>
      <p:ext uri="{BB962C8B-B14F-4D97-AF65-F5344CB8AC3E}">
        <p14:creationId xmlns:p14="http://schemas.microsoft.com/office/powerpoint/2010/main" val="972072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研究安排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Research Arrangements</a:t>
            </a:r>
          </a:p>
        </p:txBody>
      </p:sp>
      <p:sp>
        <p:nvSpPr>
          <p:cNvPr id="9" name="椭圆 8">
            <a:extLst>
              <a:ext uri="{FF2B5EF4-FFF2-40B4-BE49-F238E27FC236}">
                <a16:creationId xmlns:a16="http://schemas.microsoft.com/office/drawing/2014/main" id="{6E53D553-D14A-9510-29DC-0BD871A344F7}"/>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2877A471-42AB-DC68-B092-54364D1165E9}"/>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689430"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矩形 5">
            <a:extLst>
              <a:ext uri="{FF2B5EF4-FFF2-40B4-BE49-F238E27FC236}">
                <a16:creationId xmlns:a16="http://schemas.microsoft.com/office/drawing/2014/main" id="{8AE37D1E-F84A-05D1-158B-0A3A2856F75D}"/>
              </a:ext>
            </a:extLst>
          </p:cNvPr>
          <p:cNvSpPr/>
          <p:nvPr/>
        </p:nvSpPr>
        <p:spPr>
          <a:xfrm>
            <a:off x="190604" y="1903067"/>
            <a:ext cx="4344384" cy="1618520"/>
          </a:xfrm>
          <a:prstGeom prst="rect">
            <a:avLst/>
          </a:prstGeom>
        </p:spPr>
        <p:txBody>
          <a:bodyPr wrap="square">
            <a:spAutoFit/>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（已完成）文献调研和基础学习</a:t>
            </a:r>
            <a:endParaRPr kumimoji="0" lang="en-US" altLang="zh-CN"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algn="r">
              <a:lnSpc>
                <a:spcPct val="150000"/>
              </a:lnSpc>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深入研究相关文献 </a:t>
            </a:r>
          </a:p>
          <a:p>
            <a:pPr algn="r">
              <a:lnSpc>
                <a:spcPct val="150000"/>
              </a:lnSpc>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学习前人在该领域的研究基础</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algn="r">
              <a:lnSpc>
                <a:spcPct val="150000"/>
              </a:lnSpc>
              <a:defRPr/>
            </a:pPr>
            <a:r>
              <a:rPr lang="zh-CN" altLang="en-US" sz="1600" dirty="0">
                <a:solidFill>
                  <a:prstClr val="black"/>
                </a:solidFill>
                <a:latin typeface="微软雅黑" panose="020B0503020204020204" pitchFamily="34" charset="-122"/>
                <a:ea typeface="微软雅黑" panose="020B0503020204020204" pitchFamily="34" charset="-122"/>
              </a:rPr>
              <a:t>对现有方法进行分析并进行实验评估</a:t>
            </a:r>
            <a:endPar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矩形 7">
            <a:extLst>
              <a:ext uri="{FF2B5EF4-FFF2-40B4-BE49-F238E27FC236}">
                <a16:creationId xmlns:a16="http://schemas.microsoft.com/office/drawing/2014/main" id="{98BB136A-4432-E372-A5DF-FB1C26B6F353}"/>
              </a:ext>
            </a:extLst>
          </p:cNvPr>
          <p:cNvSpPr/>
          <p:nvPr/>
        </p:nvSpPr>
        <p:spPr>
          <a:xfrm>
            <a:off x="8682582" y="4434496"/>
            <a:ext cx="3357017" cy="1249188"/>
          </a:xfrm>
          <a:prstGeom prst="rect">
            <a:avLst/>
          </a:prstGeom>
        </p:spPr>
        <p:txBody>
          <a:bodyPr wrap="square">
            <a:spAutoFit/>
          </a:bodyPr>
          <a:lstStyle/>
          <a:p>
            <a:pPr marL="0" marR="0" lvl="0" indent="0" algn="l" defTabSz="914400" rtl="0" eaLnBrk="1" fontAlgn="auto" latinLnBrk="0" hangingPunct="1">
              <a:lnSpc>
                <a:spcPct val="150000"/>
              </a:lnSpc>
              <a:spcBef>
                <a:spcPts val="300"/>
              </a:spcBef>
              <a:spcAft>
                <a:spcPts val="0"/>
              </a:spcAft>
              <a:buClrTx/>
              <a:buSzTx/>
              <a:buFontTx/>
              <a:buNone/>
              <a:tabLst/>
              <a:defRPr/>
            </a:pPr>
            <a:r>
              <a:rPr kumimoji="0" lang="zh-CN" altLang="en-US"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建立神经网络与初步实验</a:t>
            </a:r>
            <a:endParaRPr kumimoji="0" lang="en-US" altLang="zh-CN"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建立有效的神经网络进行画质提升</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网络轻量化初步实验</a:t>
            </a:r>
          </a:p>
        </p:txBody>
      </p:sp>
      <p:sp>
        <p:nvSpPr>
          <p:cNvPr id="15" name="矩形 14">
            <a:extLst>
              <a:ext uri="{FF2B5EF4-FFF2-40B4-BE49-F238E27FC236}">
                <a16:creationId xmlns:a16="http://schemas.microsoft.com/office/drawing/2014/main" id="{5F4629C6-CA63-DAD2-B263-CFE2A2E40B4E}"/>
              </a:ext>
            </a:extLst>
          </p:cNvPr>
          <p:cNvSpPr/>
          <p:nvPr/>
        </p:nvSpPr>
        <p:spPr>
          <a:xfrm>
            <a:off x="290456" y="4434496"/>
            <a:ext cx="4344384" cy="1249188"/>
          </a:xfrm>
          <a:prstGeom prst="rect">
            <a:avLst/>
          </a:prstGeom>
        </p:spPr>
        <p:txBody>
          <a:bodyPr wrap="square">
            <a:spAutoFit/>
          </a:bodyPr>
          <a:lstStyle/>
          <a:p>
            <a:pPr marL="0" marR="0" lvl="0" indent="0" algn="r" defTabSz="914400" rtl="0" eaLnBrk="1" fontAlgn="auto" latinLnBrk="0" hangingPunct="1">
              <a:lnSpc>
                <a:spcPct val="150000"/>
              </a:lnSpc>
              <a:spcBef>
                <a:spcPts val="300"/>
              </a:spcBef>
              <a:spcAft>
                <a:spcPts val="0"/>
              </a:spcAft>
              <a:buClrTx/>
              <a:buSzTx/>
              <a:buFontTx/>
              <a:buNone/>
              <a:tabLst/>
              <a:defRPr/>
            </a:pPr>
            <a:r>
              <a:rPr kumimoji="0" lang="zh-CN" altLang="en-US"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轻量化设计与综合评估</a:t>
            </a:r>
            <a:endParaRPr kumimoji="0" lang="en-US" altLang="zh-CN"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对网络进行轻量化设计</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进行实际传感器数据的画质及计算复杂度评估</a:t>
            </a:r>
          </a:p>
        </p:txBody>
      </p:sp>
      <p:sp>
        <p:nvSpPr>
          <p:cNvPr id="21" name="矩形 20">
            <a:extLst>
              <a:ext uri="{FF2B5EF4-FFF2-40B4-BE49-F238E27FC236}">
                <a16:creationId xmlns:a16="http://schemas.microsoft.com/office/drawing/2014/main" id="{F78D885F-D142-820E-A9DB-37206B585669}"/>
              </a:ext>
            </a:extLst>
          </p:cNvPr>
          <p:cNvSpPr/>
          <p:nvPr/>
        </p:nvSpPr>
        <p:spPr>
          <a:xfrm>
            <a:off x="8682582" y="1903067"/>
            <a:ext cx="3357017" cy="1249188"/>
          </a:xfrm>
          <a:prstGeom prst="rect">
            <a:avLst/>
          </a:prstGeom>
        </p:spPr>
        <p:txBody>
          <a:bodyPr wrap="square">
            <a:spAutoFit/>
          </a:bodyPr>
          <a:lstStyle/>
          <a:p>
            <a:pPr marL="0" marR="0" lvl="0" indent="0" algn="l" defTabSz="914400" rtl="0" eaLnBrk="1" fontAlgn="auto" latinLnBrk="0" hangingPunct="1">
              <a:lnSpc>
                <a:spcPct val="150000"/>
              </a:lnSpc>
              <a:spcBef>
                <a:spcPts val="300"/>
              </a:spcBef>
              <a:spcAft>
                <a:spcPts val="0"/>
              </a:spcAft>
              <a:buClrTx/>
              <a:buSzTx/>
              <a:buFontTx/>
              <a:buNone/>
              <a:tabLst/>
              <a:defRPr/>
            </a:pPr>
            <a:r>
              <a:rPr kumimoji="0" lang="zh-CN" altLang="en-US"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数据分析与模型设计</a:t>
            </a:r>
            <a:endParaRPr kumimoji="0" lang="en-US" altLang="zh-CN"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三维图像传感器数据分析</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初步神经网络模型设计</a:t>
            </a:r>
          </a:p>
        </p:txBody>
      </p:sp>
      <p:grpSp>
        <p:nvGrpSpPr>
          <p:cNvPr id="34" name="组合 33">
            <a:extLst>
              <a:ext uri="{FF2B5EF4-FFF2-40B4-BE49-F238E27FC236}">
                <a16:creationId xmlns:a16="http://schemas.microsoft.com/office/drawing/2014/main" id="{6698BA93-94C8-0F09-0310-7FA25A8D7958}"/>
              </a:ext>
            </a:extLst>
          </p:cNvPr>
          <p:cNvGrpSpPr/>
          <p:nvPr/>
        </p:nvGrpSpPr>
        <p:grpSpPr>
          <a:xfrm>
            <a:off x="4634840" y="1817401"/>
            <a:ext cx="3951019" cy="3951019"/>
            <a:chOff x="4102491" y="1997643"/>
            <a:chExt cx="3951019" cy="3951019"/>
          </a:xfrm>
        </p:grpSpPr>
        <p:grpSp>
          <p:nvGrpSpPr>
            <p:cNvPr id="22" name="组合 21">
              <a:extLst>
                <a:ext uri="{FF2B5EF4-FFF2-40B4-BE49-F238E27FC236}">
                  <a16:creationId xmlns:a16="http://schemas.microsoft.com/office/drawing/2014/main" id="{61285CB1-81B0-17DC-B042-E0995508EA06}"/>
                </a:ext>
              </a:extLst>
            </p:cNvPr>
            <p:cNvGrpSpPr/>
            <p:nvPr/>
          </p:nvGrpSpPr>
          <p:grpSpPr>
            <a:xfrm>
              <a:off x="4102491" y="1997643"/>
              <a:ext cx="3951019" cy="3951019"/>
              <a:chOff x="4102491" y="1997643"/>
              <a:chExt cx="3951019" cy="3951019"/>
            </a:xfrm>
          </p:grpSpPr>
          <p:sp>
            <p:nvSpPr>
              <p:cNvPr id="23" name="任意多边形: 形状 22">
                <a:extLst>
                  <a:ext uri="{FF2B5EF4-FFF2-40B4-BE49-F238E27FC236}">
                    <a16:creationId xmlns:a16="http://schemas.microsoft.com/office/drawing/2014/main" id="{0D30D38A-B250-8A14-750F-4442A91F5650}"/>
                  </a:ext>
                </a:extLst>
              </p:cNvPr>
              <p:cNvSpPr/>
              <p:nvPr/>
            </p:nvSpPr>
            <p:spPr>
              <a:xfrm>
                <a:off x="4428424" y="2208971"/>
                <a:ext cx="3413758" cy="3413758"/>
              </a:xfrm>
              <a:custGeom>
                <a:avLst/>
                <a:gdLst>
                  <a:gd name="connsiteX0" fmla="*/ 1706879 w 3413758"/>
                  <a:gd name="connsiteY0" fmla="*/ 0 h 3413758"/>
                  <a:gd name="connsiteX1" fmla="*/ 3413758 w 3413758"/>
                  <a:gd name="connsiteY1" fmla="*/ 1706879 h 3413758"/>
                  <a:gd name="connsiteX2" fmla="*/ 1706879 w 3413758"/>
                  <a:gd name="connsiteY2" fmla="*/ 1706879 h 3413758"/>
                  <a:gd name="connsiteX3" fmla="*/ 1706879 w 3413758"/>
                  <a:gd name="connsiteY3" fmla="*/ 0 h 3413758"/>
                </a:gdLst>
                <a:ahLst/>
                <a:cxnLst>
                  <a:cxn ang="0">
                    <a:pos x="connsiteX0" y="connsiteY0"/>
                  </a:cxn>
                  <a:cxn ang="0">
                    <a:pos x="connsiteX1" y="connsiteY1"/>
                  </a:cxn>
                  <a:cxn ang="0">
                    <a:pos x="connsiteX2" y="connsiteY2"/>
                  </a:cxn>
                  <a:cxn ang="0">
                    <a:pos x="connsiteX3" y="connsiteY3"/>
                  </a:cxn>
                </a:cxnLst>
                <a:rect l="l" t="t" r="r" b="b"/>
                <a:pathLst>
                  <a:path w="3413758" h="3413758">
                    <a:moveTo>
                      <a:pt x="1706879" y="0"/>
                    </a:moveTo>
                    <a:cubicBezTo>
                      <a:pt x="2649562" y="0"/>
                      <a:pt x="3413758" y="764196"/>
                      <a:pt x="3413758" y="1706879"/>
                    </a:cubicBezTo>
                    <a:lnTo>
                      <a:pt x="1706879" y="1706879"/>
                    </a:lnTo>
                    <a:lnTo>
                      <a:pt x="1706879" y="0"/>
                    </a:lnTo>
                    <a:close/>
                  </a:path>
                </a:pathLst>
              </a:custGeom>
              <a:no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864206" tIns="759612" rIns="393853" bIns="1823567"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tabLst/>
                  <a:defRPr/>
                </a:pPr>
                <a:endParaRPr kumimoji="0" lang="zh-CN" altLang="en-US" sz="41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4" name="任意多边形: 形状 23">
                <a:extLst>
                  <a:ext uri="{FF2B5EF4-FFF2-40B4-BE49-F238E27FC236}">
                    <a16:creationId xmlns:a16="http://schemas.microsoft.com/office/drawing/2014/main" id="{AE5EC86D-6415-D0D9-2A97-BD21540536C3}"/>
                  </a:ext>
                </a:extLst>
              </p:cNvPr>
              <p:cNvSpPr/>
              <p:nvPr/>
            </p:nvSpPr>
            <p:spPr>
              <a:xfrm>
                <a:off x="4428424" y="2323576"/>
                <a:ext cx="3413758" cy="3413758"/>
              </a:xfrm>
              <a:custGeom>
                <a:avLst/>
                <a:gdLst>
                  <a:gd name="connsiteX0" fmla="*/ 3413758 w 3413758"/>
                  <a:gd name="connsiteY0" fmla="*/ 1706879 h 3413758"/>
                  <a:gd name="connsiteX1" fmla="*/ 1706879 w 3413758"/>
                  <a:gd name="connsiteY1" fmla="*/ 3413758 h 3413758"/>
                  <a:gd name="connsiteX2" fmla="*/ 1706879 w 3413758"/>
                  <a:gd name="connsiteY2" fmla="*/ 1706879 h 3413758"/>
                  <a:gd name="connsiteX3" fmla="*/ 3413758 w 3413758"/>
                  <a:gd name="connsiteY3" fmla="*/ 1706879 h 3413758"/>
                </a:gdLst>
                <a:ahLst/>
                <a:cxnLst>
                  <a:cxn ang="0">
                    <a:pos x="connsiteX0" y="connsiteY0"/>
                  </a:cxn>
                  <a:cxn ang="0">
                    <a:pos x="connsiteX1" y="connsiteY1"/>
                  </a:cxn>
                  <a:cxn ang="0">
                    <a:pos x="connsiteX2" y="connsiteY2"/>
                  </a:cxn>
                  <a:cxn ang="0">
                    <a:pos x="connsiteX3" y="connsiteY3"/>
                  </a:cxn>
                </a:cxnLst>
                <a:rect l="l" t="t" r="r" b="b"/>
                <a:pathLst>
                  <a:path w="3413758" h="3413758">
                    <a:moveTo>
                      <a:pt x="3413758" y="1706879"/>
                    </a:moveTo>
                    <a:cubicBezTo>
                      <a:pt x="3413758" y="2649562"/>
                      <a:pt x="2649562" y="3413758"/>
                      <a:pt x="1706879" y="3413758"/>
                    </a:cubicBezTo>
                    <a:lnTo>
                      <a:pt x="1706879" y="1706879"/>
                    </a:lnTo>
                    <a:lnTo>
                      <a:pt x="3413758" y="1706879"/>
                    </a:lnTo>
                    <a:close/>
                  </a:path>
                </a:pathLst>
              </a:custGeom>
              <a:no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864206" tIns="1823566" rIns="393853" bIns="759613"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tabLst/>
                  <a:defRPr/>
                </a:pPr>
                <a:endParaRPr kumimoji="0" lang="zh-CN" altLang="en-US" sz="41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5" name="任意多边形: 形状 24">
                <a:extLst>
                  <a:ext uri="{FF2B5EF4-FFF2-40B4-BE49-F238E27FC236}">
                    <a16:creationId xmlns:a16="http://schemas.microsoft.com/office/drawing/2014/main" id="{69B64334-4D25-42CC-18C5-A50CCFCF57F4}"/>
                  </a:ext>
                </a:extLst>
              </p:cNvPr>
              <p:cNvSpPr/>
              <p:nvPr/>
            </p:nvSpPr>
            <p:spPr>
              <a:xfrm>
                <a:off x="4313819" y="2323576"/>
                <a:ext cx="3413758" cy="3413758"/>
              </a:xfrm>
              <a:custGeom>
                <a:avLst/>
                <a:gdLst>
                  <a:gd name="connsiteX0" fmla="*/ 1706879 w 3413758"/>
                  <a:gd name="connsiteY0" fmla="*/ 3413758 h 3413758"/>
                  <a:gd name="connsiteX1" fmla="*/ 0 w 3413758"/>
                  <a:gd name="connsiteY1" fmla="*/ 1706879 h 3413758"/>
                  <a:gd name="connsiteX2" fmla="*/ 1706879 w 3413758"/>
                  <a:gd name="connsiteY2" fmla="*/ 1706879 h 3413758"/>
                  <a:gd name="connsiteX3" fmla="*/ 1706879 w 3413758"/>
                  <a:gd name="connsiteY3" fmla="*/ 3413758 h 3413758"/>
                </a:gdLst>
                <a:ahLst/>
                <a:cxnLst>
                  <a:cxn ang="0">
                    <a:pos x="connsiteX0" y="connsiteY0"/>
                  </a:cxn>
                  <a:cxn ang="0">
                    <a:pos x="connsiteX1" y="connsiteY1"/>
                  </a:cxn>
                  <a:cxn ang="0">
                    <a:pos x="connsiteX2" y="connsiteY2"/>
                  </a:cxn>
                  <a:cxn ang="0">
                    <a:pos x="connsiteX3" y="connsiteY3"/>
                  </a:cxn>
                </a:cxnLst>
                <a:rect l="l" t="t" r="r" b="b"/>
                <a:pathLst>
                  <a:path w="3413758" h="3413758">
                    <a:moveTo>
                      <a:pt x="1706879" y="3413758"/>
                    </a:moveTo>
                    <a:cubicBezTo>
                      <a:pt x="764196" y="3413758"/>
                      <a:pt x="0" y="2649562"/>
                      <a:pt x="0" y="1706879"/>
                    </a:cubicBezTo>
                    <a:lnTo>
                      <a:pt x="1706879" y="1706879"/>
                    </a:lnTo>
                    <a:lnTo>
                      <a:pt x="1706879" y="3413758"/>
                    </a:lnTo>
                    <a:close/>
                  </a:path>
                </a:pathLst>
              </a:custGeom>
              <a:no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393852" tIns="1823566" rIns="1864207" bIns="759613"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tabLst/>
                  <a:defRPr/>
                </a:pPr>
                <a:endParaRPr kumimoji="0" lang="zh-CN" altLang="en-US" sz="41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6" name="任意多边形: 形状 25">
                <a:extLst>
                  <a:ext uri="{FF2B5EF4-FFF2-40B4-BE49-F238E27FC236}">
                    <a16:creationId xmlns:a16="http://schemas.microsoft.com/office/drawing/2014/main" id="{F2AF84C8-2E63-7111-9ED3-7592E0EC4994}"/>
                  </a:ext>
                </a:extLst>
              </p:cNvPr>
              <p:cNvSpPr/>
              <p:nvPr/>
            </p:nvSpPr>
            <p:spPr>
              <a:xfrm>
                <a:off x="4313819" y="2208971"/>
                <a:ext cx="3413758" cy="3413758"/>
              </a:xfrm>
              <a:custGeom>
                <a:avLst/>
                <a:gdLst>
                  <a:gd name="connsiteX0" fmla="*/ 0 w 3413758"/>
                  <a:gd name="connsiteY0" fmla="*/ 1706879 h 3413758"/>
                  <a:gd name="connsiteX1" fmla="*/ 1706879 w 3413758"/>
                  <a:gd name="connsiteY1" fmla="*/ 0 h 3413758"/>
                  <a:gd name="connsiteX2" fmla="*/ 1706879 w 3413758"/>
                  <a:gd name="connsiteY2" fmla="*/ 1706879 h 3413758"/>
                  <a:gd name="connsiteX3" fmla="*/ 0 w 3413758"/>
                  <a:gd name="connsiteY3" fmla="*/ 1706879 h 3413758"/>
                </a:gdLst>
                <a:ahLst/>
                <a:cxnLst>
                  <a:cxn ang="0">
                    <a:pos x="connsiteX0" y="connsiteY0"/>
                  </a:cxn>
                  <a:cxn ang="0">
                    <a:pos x="connsiteX1" y="connsiteY1"/>
                  </a:cxn>
                  <a:cxn ang="0">
                    <a:pos x="connsiteX2" y="connsiteY2"/>
                  </a:cxn>
                  <a:cxn ang="0">
                    <a:pos x="connsiteX3" y="connsiteY3"/>
                  </a:cxn>
                </a:cxnLst>
                <a:rect l="l" t="t" r="r" b="b"/>
                <a:pathLst>
                  <a:path w="3413758" h="3413758">
                    <a:moveTo>
                      <a:pt x="0" y="1706879"/>
                    </a:moveTo>
                    <a:cubicBezTo>
                      <a:pt x="0" y="764196"/>
                      <a:pt x="764196" y="0"/>
                      <a:pt x="1706879" y="0"/>
                    </a:cubicBezTo>
                    <a:lnTo>
                      <a:pt x="1706879" y="1706879"/>
                    </a:lnTo>
                    <a:lnTo>
                      <a:pt x="0" y="1706879"/>
                    </a:lnTo>
                    <a:close/>
                  </a:path>
                </a:pathLst>
              </a:custGeom>
              <a:noFill/>
              <a:ln>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393852" tIns="759612" rIns="1864207" bIns="1823567" numCol="1" spcCol="1270" anchor="ctr" anchorCtr="0">
                <a:noAutofit/>
              </a:bodyPr>
              <a:lstStyle/>
              <a:p>
                <a:pPr marL="0" marR="0" lvl="0" indent="0" algn="ctr" defTabSz="1822450" rtl="0" eaLnBrk="1" fontAlgn="auto" latinLnBrk="0" hangingPunct="1">
                  <a:lnSpc>
                    <a:spcPct val="90000"/>
                  </a:lnSpc>
                  <a:spcBef>
                    <a:spcPct val="0"/>
                  </a:spcBef>
                  <a:spcAft>
                    <a:spcPct val="35000"/>
                  </a:spcAft>
                  <a:buClrTx/>
                  <a:buSzTx/>
                  <a:buFontTx/>
                  <a:buNone/>
                  <a:tabLst/>
                  <a:defRPr/>
                </a:pPr>
                <a:endParaRPr kumimoji="0" lang="zh-CN" altLang="en-US" sz="41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7" name="箭头: 环形 26">
                <a:extLst>
                  <a:ext uri="{FF2B5EF4-FFF2-40B4-BE49-F238E27FC236}">
                    <a16:creationId xmlns:a16="http://schemas.microsoft.com/office/drawing/2014/main" id="{F4B3CD3F-3D97-ABA8-E2D1-17125B149F5A}"/>
                  </a:ext>
                </a:extLst>
              </p:cNvPr>
              <p:cNvSpPr/>
              <p:nvPr/>
            </p:nvSpPr>
            <p:spPr>
              <a:xfrm>
                <a:off x="4217096" y="1997643"/>
                <a:ext cx="3836414" cy="3836414"/>
              </a:xfrm>
              <a:prstGeom prst="circularArrow">
                <a:avLst>
                  <a:gd name="adj1" fmla="val 5085"/>
                  <a:gd name="adj2" fmla="val 327528"/>
                  <a:gd name="adj3" fmla="val 21272472"/>
                  <a:gd name="adj4" fmla="val 16200000"/>
                  <a:gd name="adj5" fmla="val 5932"/>
                </a:avLst>
              </a:prstGeom>
              <a:gradFill flip="none" rotWithShape="1">
                <a:gsLst>
                  <a:gs pos="100000">
                    <a:schemeClr val="accent1"/>
                  </a:gs>
                  <a:gs pos="47000">
                    <a:schemeClr val="accent1">
                      <a:alpha val="50000"/>
                    </a:schemeClr>
                  </a:gs>
                  <a:gs pos="0">
                    <a:schemeClr val="bg1">
                      <a:alpha val="0"/>
                    </a:schemeClr>
                  </a:gs>
                </a:gsLst>
                <a:lin ang="0" scaled="1"/>
                <a:tileRect/>
              </a:gra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8" name="箭头: 环形 27">
                <a:extLst>
                  <a:ext uri="{FF2B5EF4-FFF2-40B4-BE49-F238E27FC236}">
                    <a16:creationId xmlns:a16="http://schemas.microsoft.com/office/drawing/2014/main" id="{084A3131-A8B7-4D75-66BC-2A0DB82BA40D}"/>
                  </a:ext>
                </a:extLst>
              </p:cNvPr>
              <p:cNvSpPr/>
              <p:nvPr/>
            </p:nvSpPr>
            <p:spPr>
              <a:xfrm>
                <a:off x="4217096" y="2112248"/>
                <a:ext cx="3836414" cy="3836414"/>
              </a:xfrm>
              <a:prstGeom prst="circularArrow">
                <a:avLst>
                  <a:gd name="adj1" fmla="val 5085"/>
                  <a:gd name="adj2" fmla="val 327528"/>
                  <a:gd name="adj3" fmla="val 5072472"/>
                  <a:gd name="adj4" fmla="val 0"/>
                  <a:gd name="adj5" fmla="val 5932"/>
                </a:avLst>
              </a:prstGeom>
              <a:gradFill flip="none" rotWithShape="1">
                <a:gsLst>
                  <a:gs pos="100000">
                    <a:schemeClr val="accent1"/>
                  </a:gs>
                  <a:gs pos="28000">
                    <a:schemeClr val="accent1">
                      <a:alpha val="50000"/>
                    </a:schemeClr>
                  </a:gs>
                  <a:gs pos="0">
                    <a:schemeClr val="bg1">
                      <a:alpha val="0"/>
                    </a:schemeClr>
                  </a:gs>
                </a:gsLst>
                <a:lin ang="5400000" scaled="1"/>
                <a:tileRect/>
              </a:gra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29" name="箭头: 环形 28">
                <a:extLst>
                  <a:ext uri="{FF2B5EF4-FFF2-40B4-BE49-F238E27FC236}">
                    <a16:creationId xmlns:a16="http://schemas.microsoft.com/office/drawing/2014/main" id="{0ECF6990-5BD7-9F90-5759-A593D2DFEF49}"/>
                  </a:ext>
                </a:extLst>
              </p:cNvPr>
              <p:cNvSpPr/>
              <p:nvPr/>
            </p:nvSpPr>
            <p:spPr>
              <a:xfrm>
                <a:off x="4102491" y="2112248"/>
                <a:ext cx="3836414" cy="3836414"/>
              </a:xfrm>
              <a:prstGeom prst="circularArrow">
                <a:avLst>
                  <a:gd name="adj1" fmla="val 5085"/>
                  <a:gd name="adj2" fmla="val 327528"/>
                  <a:gd name="adj3" fmla="val 10472472"/>
                  <a:gd name="adj4" fmla="val 5400000"/>
                  <a:gd name="adj5" fmla="val 5932"/>
                </a:avLst>
              </a:prstGeom>
              <a:gradFill flip="none" rotWithShape="1">
                <a:gsLst>
                  <a:gs pos="0">
                    <a:schemeClr val="accent1"/>
                  </a:gs>
                  <a:gs pos="69000">
                    <a:schemeClr val="accent1">
                      <a:alpha val="50000"/>
                    </a:schemeClr>
                  </a:gs>
                  <a:gs pos="100000">
                    <a:schemeClr val="bg1">
                      <a:alpha val="0"/>
                    </a:schemeClr>
                  </a:gs>
                </a:gsLst>
                <a:lin ang="0" scaled="1"/>
                <a:tileRect/>
              </a:gra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30" name="箭头: 环形 29">
                <a:extLst>
                  <a:ext uri="{FF2B5EF4-FFF2-40B4-BE49-F238E27FC236}">
                    <a16:creationId xmlns:a16="http://schemas.microsoft.com/office/drawing/2014/main" id="{5887344A-738E-5566-D5AF-DAA3604FDD45}"/>
                  </a:ext>
                </a:extLst>
              </p:cNvPr>
              <p:cNvSpPr/>
              <p:nvPr/>
            </p:nvSpPr>
            <p:spPr>
              <a:xfrm>
                <a:off x="4102491" y="1997643"/>
                <a:ext cx="3836414" cy="3836414"/>
              </a:xfrm>
              <a:prstGeom prst="circularArrow">
                <a:avLst>
                  <a:gd name="adj1" fmla="val 5085"/>
                  <a:gd name="adj2" fmla="val 327528"/>
                  <a:gd name="adj3" fmla="val 15872472"/>
                  <a:gd name="adj4" fmla="val 10800000"/>
                  <a:gd name="adj5" fmla="val 5932"/>
                </a:avLst>
              </a:prstGeom>
              <a:gradFill rotWithShape="0">
                <a:gsLst>
                  <a:gs pos="0">
                    <a:schemeClr val="accent1"/>
                  </a:gs>
                  <a:gs pos="41000">
                    <a:schemeClr val="accent1">
                      <a:alpha val="50000"/>
                    </a:schemeClr>
                  </a:gs>
                  <a:gs pos="100000">
                    <a:schemeClr val="bg1">
                      <a:alpha val="0"/>
                    </a:schemeClr>
                  </a:gs>
                </a:gsLst>
                <a:lin ang="5400000" scaled="1"/>
              </a:gradFill>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grpSp>
        <p:sp>
          <p:nvSpPr>
            <p:cNvPr id="17" name="文本框 16">
              <a:extLst>
                <a:ext uri="{FF2B5EF4-FFF2-40B4-BE49-F238E27FC236}">
                  <a16:creationId xmlns:a16="http://schemas.microsoft.com/office/drawing/2014/main" id="{814A4025-EBD7-F831-1F1B-7642C32AF95F}"/>
                </a:ext>
              </a:extLst>
            </p:cNvPr>
            <p:cNvSpPr txBox="1"/>
            <p:nvPr/>
          </p:nvSpPr>
          <p:spPr>
            <a:xfrm>
              <a:off x="4553787" y="2932387"/>
              <a:ext cx="1610512"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第一季度</a:t>
              </a:r>
              <a:endParaRPr kumimoji="0" lang="en-US" altLang="zh-CN"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2024</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年</a:t>
              </a: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4-6</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月</a:t>
              </a:r>
              <a:endParaRPr kumimoji="0" lang="zh-CN" altLang="en-US" sz="1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1" name="文本框 30">
              <a:extLst>
                <a:ext uri="{FF2B5EF4-FFF2-40B4-BE49-F238E27FC236}">
                  <a16:creationId xmlns:a16="http://schemas.microsoft.com/office/drawing/2014/main" id="{778722DC-B43E-207E-AC7A-DC4C57B315AF}"/>
                </a:ext>
              </a:extLst>
            </p:cNvPr>
            <p:cNvSpPr txBox="1"/>
            <p:nvPr/>
          </p:nvSpPr>
          <p:spPr>
            <a:xfrm>
              <a:off x="5938958" y="2932387"/>
              <a:ext cx="1610512"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第二季度</a:t>
              </a:r>
              <a:endParaRPr kumimoji="0" lang="en-US" altLang="zh-CN"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2024</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年</a:t>
              </a: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7-9</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月</a:t>
              </a:r>
              <a:endParaRPr kumimoji="0" lang="zh-CN" altLang="en-US" sz="1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2" name="文本框 31">
              <a:extLst>
                <a:ext uri="{FF2B5EF4-FFF2-40B4-BE49-F238E27FC236}">
                  <a16:creationId xmlns:a16="http://schemas.microsoft.com/office/drawing/2014/main" id="{67A658B4-659D-15D2-80E4-E9047BA1A6AA}"/>
                </a:ext>
              </a:extLst>
            </p:cNvPr>
            <p:cNvSpPr txBox="1"/>
            <p:nvPr/>
          </p:nvSpPr>
          <p:spPr>
            <a:xfrm>
              <a:off x="4553787" y="4358357"/>
              <a:ext cx="1610512"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第四季度</a:t>
              </a:r>
              <a:endParaRPr kumimoji="0" lang="en-US" altLang="zh-CN"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2025</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年</a:t>
              </a: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1-3</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月</a:t>
              </a:r>
              <a:endParaRPr kumimoji="0" lang="zh-CN" altLang="en-US" sz="1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sp>
          <p:nvSpPr>
            <p:cNvPr id="33" name="文本框 32">
              <a:extLst>
                <a:ext uri="{FF2B5EF4-FFF2-40B4-BE49-F238E27FC236}">
                  <a16:creationId xmlns:a16="http://schemas.microsoft.com/office/drawing/2014/main" id="{5DC203FA-4367-07F8-90E8-C008E30123B7}"/>
                </a:ext>
              </a:extLst>
            </p:cNvPr>
            <p:cNvSpPr txBox="1"/>
            <p:nvPr/>
          </p:nvSpPr>
          <p:spPr>
            <a:xfrm>
              <a:off x="5938958" y="4358357"/>
              <a:ext cx="1610512" cy="61555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第三季度</a:t>
              </a:r>
              <a:endParaRPr kumimoji="0" lang="en-US" altLang="zh-CN" sz="20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2024</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年</a:t>
              </a:r>
              <a:r>
                <a:rPr lang="en-US" altLang="zh-CN"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10-12</a:t>
              </a:r>
              <a:r>
                <a:rPr lang="zh-CN" altLang="en-US" sz="1400" b="1" dirty="0">
                  <a:solidFill>
                    <a:srgbClr val="4472C4"/>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月</a:t>
              </a:r>
              <a:endParaRPr kumimoji="0" lang="zh-CN" altLang="en-US" sz="1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2744373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05</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627722"/>
            <a:ext cx="7764473" cy="141205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预期成果</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Expected Results</a:t>
            </a:r>
          </a:p>
        </p:txBody>
      </p:sp>
    </p:spTree>
    <p:extLst>
      <p:ext uri="{BB962C8B-B14F-4D97-AF65-F5344CB8AC3E}">
        <p14:creationId xmlns:p14="http://schemas.microsoft.com/office/powerpoint/2010/main" val="3038340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组合 47">
            <a:extLst>
              <a:ext uri="{FF2B5EF4-FFF2-40B4-BE49-F238E27FC236}">
                <a16:creationId xmlns:a16="http://schemas.microsoft.com/office/drawing/2014/main" id="{B1E40577-D233-9CE7-5D10-6CA3E450C7AC}"/>
              </a:ext>
            </a:extLst>
          </p:cNvPr>
          <p:cNvGrpSpPr/>
          <p:nvPr/>
        </p:nvGrpSpPr>
        <p:grpSpPr>
          <a:xfrm>
            <a:off x="1987549" y="3035561"/>
            <a:ext cx="8216901" cy="3412863"/>
            <a:chOff x="1993899" y="2924438"/>
            <a:chExt cx="8216901" cy="3412863"/>
          </a:xfrm>
        </p:grpSpPr>
        <p:sp>
          <p:nvSpPr>
            <p:cNvPr id="49" name="任意多边形: 形状 48">
              <a:extLst>
                <a:ext uri="{FF2B5EF4-FFF2-40B4-BE49-F238E27FC236}">
                  <a16:creationId xmlns:a16="http://schemas.microsoft.com/office/drawing/2014/main" id="{FB7AAF34-0346-9720-EC74-F177070117CB}"/>
                </a:ext>
              </a:extLst>
            </p:cNvPr>
            <p:cNvSpPr/>
            <p:nvPr/>
          </p:nvSpPr>
          <p:spPr>
            <a:xfrm>
              <a:off x="1993899" y="3073454"/>
              <a:ext cx="8216901" cy="3263846"/>
            </a:xfrm>
            <a:custGeom>
              <a:avLst/>
              <a:gdLst>
                <a:gd name="connsiteX0" fmla="*/ 4381053 w 8762106"/>
                <a:gd name="connsiteY0" fmla="*/ 0 h 3263846"/>
                <a:gd name="connsiteX1" fmla="*/ 8747505 w 8762106"/>
                <a:gd name="connsiteY1" fmla="*/ 3212428 h 3263846"/>
                <a:gd name="connsiteX2" fmla="*/ 8762106 w 8762106"/>
                <a:gd name="connsiteY2" fmla="*/ 3263846 h 3263846"/>
                <a:gd name="connsiteX3" fmla="*/ 0 w 8762106"/>
                <a:gd name="connsiteY3" fmla="*/ 3263846 h 3263846"/>
                <a:gd name="connsiteX4" fmla="*/ 14601 w 8762106"/>
                <a:gd name="connsiteY4" fmla="*/ 3212428 h 3263846"/>
                <a:gd name="connsiteX5" fmla="*/ 4381053 w 8762106"/>
                <a:gd name="connsiteY5" fmla="*/ 0 h 326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62106" h="3263846">
                  <a:moveTo>
                    <a:pt x="4381053" y="0"/>
                  </a:moveTo>
                  <a:cubicBezTo>
                    <a:pt x="6432653" y="0"/>
                    <a:pt x="8168637" y="1351310"/>
                    <a:pt x="8747505" y="3212428"/>
                  </a:cubicBezTo>
                  <a:lnTo>
                    <a:pt x="8762106" y="3263846"/>
                  </a:lnTo>
                  <a:lnTo>
                    <a:pt x="0" y="3263846"/>
                  </a:lnTo>
                  <a:lnTo>
                    <a:pt x="14601" y="3212428"/>
                  </a:lnTo>
                  <a:cubicBezTo>
                    <a:pt x="593469" y="1351310"/>
                    <a:pt x="2329453" y="0"/>
                    <a:pt x="4381053" y="0"/>
                  </a:cubicBezTo>
                  <a:close/>
                </a:path>
              </a:pathLst>
            </a:custGeom>
            <a:noFill/>
            <a:ln w="6636" cap="flat">
              <a:solidFill>
                <a:srgbClr val="1840D5"/>
              </a:solidFill>
              <a:prstDash val="solid"/>
              <a:miter/>
            </a:ln>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840D5"/>
                </a:solidFill>
                <a:effectLst/>
                <a:uLnTx/>
                <a:uFillTx/>
                <a:latin typeface="微软雅黑"/>
                <a:ea typeface="微软雅黑"/>
                <a:cs typeface="+mn-cs"/>
              </a:endParaRPr>
            </a:p>
          </p:txBody>
        </p:sp>
        <p:sp>
          <p:nvSpPr>
            <p:cNvPr id="50" name="任意多边形: 形状 49">
              <a:extLst>
                <a:ext uri="{FF2B5EF4-FFF2-40B4-BE49-F238E27FC236}">
                  <a16:creationId xmlns:a16="http://schemas.microsoft.com/office/drawing/2014/main" id="{6B6779A1-FB03-1CAD-171E-2B8E56C9EC39}"/>
                </a:ext>
              </a:extLst>
            </p:cNvPr>
            <p:cNvSpPr/>
            <p:nvPr/>
          </p:nvSpPr>
          <p:spPr>
            <a:xfrm>
              <a:off x="2278311" y="3429000"/>
              <a:ext cx="7635377" cy="2908301"/>
            </a:xfrm>
            <a:custGeom>
              <a:avLst/>
              <a:gdLst>
                <a:gd name="connsiteX0" fmla="*/ 3614612 w 7229225"/>
                <a:gd name="connsiteY0" fmla="*/ 0 h 2531839"/>
                <a:gd name="connsiteX1" fmla="*/ 7163546 w 7229225"/>
                <a:gd name="connsiteY1" fmla="*/ 2352392 h 2531839"/>
                <a:gd name="connsiteX2" fmla="*/ 7229225 w 7229225"/>
                <a:gd name="connsiteY2" fmla="*/ 2531839 h 2531839"/>
                <a:gd name="connsiteX3" fmla="*/ 0 w 7229225"/>
                <a:gd name="connsiteY3" fmla="*/ 2531839 h 2531839"/>
                <a:gd name="connsiteX4" fmla="*/ 65678 w 7229225"/>
                <a:gd name="connsiteY4" fmla="*/ 2352392 h 2531839"/>
                <a:gd name="connsiteX5" fmla="*/ 3614612 w 7229225"/>
                <a:gd name="connsiteY5" fmla="*/ 0 h 2531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29225" h="2531839">
                  <a:moveTo>
                    <a:pt x="3614612" y="0"/>
                  </a:moveTo>
                  <a:cubicBezTo>
                    <a:pt x="5210003" y="0"/>
                    <a:pt x="6578839" y="969990"/>
                    <a:pt x="7163546" y="2352392"/>
                  </a:cubicBezTo>
                  <a:lnTo>
                    <a:pt x="7229225" y="2531839"/>
                  </a:lnTo>
                  <a:lnTo>
                    <a:pt x="0" y="2531839"/>
                  </a:lnTo>
                  <a:lnTo>
                    <a:pt x="65678" y="2352392"/>
                  </a:lnTo>
                  <a:cubicBezTo>
                    <a:pt x="650385" y="969990"/>
                    <a:pt x="2019222" y="0"/>
                    <a:pt x="3614612" y="0"/>
                  </a:cubicBezTo>
                  <a:close/>
                </a:path>
              </a:pathLst>
            </a:custGeom>
            <a:blipFill>
              <a:blip r:embed="rId3"/>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OPPOSans L" panose="00020600040101010101" pitchFamily="18" charset="-122"/>
                <a:ea typeface="OPPOSans L" panose="00020600040101010101" pitchFamily="18" charset="-122"/>
                <a:cs typeface="+mn-cs"/>
              </a:endParaRPr>
            </a:p>
          </p:txBody>
        </p:sp>
        <p:grpSp>
          <p:nvGrpSpPr>
            <p:cNvPr id="51" name="组合 50">
              <a:extLst>
                <a:ext uri="{FF2B5EF4-FFF2-40B4-BE49-F238E27FC236}">
                  <a16:creationId xmlns:a16="http://schemas.microsoft.com/office/drawing/2014/main" id="{1C5CFA80-1850-9D02-C75A-2423164DAE6A}"/>
                </a:ext>
              </a:extLst>
            </p:cNvPr>
            <p:cNvGrpSpPr/>
            <p:nvPr/>
          </p:nvGrpSpPr>
          <p:grpSpPr>
            <a:xfrm>
              <a:off x="3233641" y="3950375"/>
              <a:ext cx="300567" cy="301331"/>
              <a:chOff x="3934145" y="1576902"/>
              <a:chExt cx="300567" cy="301331"/>
            </a:xfrm>
          </p:grpSpPr>
          <p:grpSp>
            <p:nvGrpSpPr>
              <p:cNvPr id="72" name="组合 71">
                <a:extLst>
                  <a:ext uri="{FF2B5EF4-FFF2-40B4-BE49-F238E27FC236}">
                    <a16:creationId xmlns:a16="http://schemas.microsoft.com/office/drawing/2014/main" id="{0AB5E4FD-32D1-997F-C6BC-9E653C158620}"/>
                  </a:ext>
                </a:extLst>
              </p:cNvPr>
              <p:cNvGrpSpPr/>
              <p:nvPr/>
            </p:nvGrpSpPr>
            <p:grpSpPr>
              <a:xfrm>
                <a:off x="3964084" y="1606917"/>
                <a:ext cx="240688" cy="241300"/>
                <a:chOff x="4699534" y="705384"/>
                <a:chExt cx="279400" cy="279400"/>
              </a:xfrm>
            </p:grpSpPr>
            <p:sp>
              <p:nvSpPr>
                <p:cNvPr id="74" name="椭圆 73">
                  <a:extLst>
                    <a:ext uri="{FF2B5EF4-FFF2-40B4-BE49-F238E27FC236}">
                      <a16:creationId xmlns:a16="http://schemas.microsoft.com/office/drawing/2014/main" id="{0D631DAE-D2B0-074B-8BA1-0AF15CD393C4}"/>
                    </a:ext>
                  </a:extLst>
                </p:cNvPr>
                <p:cNvSpPr/>
                <p:nvPr/>
              </p:nvSpPr>
              <p:spPr>
                <a:xfrm>
                  <a:off x="4699534" y="705384"/>
                  <a:ext cx="279400" cy="279400"/>
                </a:xfrm>
                <a:prstGeom prst="ellipse">
                  <a:avLst/>
                </a:prstGeom>
                <a:solidFill>
                  <a:srgbClr val="1840D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75" name="椭圆 74">
                  <a:extLst>
                    <a:ext uri="{FF2B5EF4-FFF2-40B4-BE49-F238E27FC236}">
                      <a16:creationId xmlns:a16="http://schemas.microsoft.com/office/drawing/2014/main" id="{76909568-A1A5-2EEE-D109-915DC0D7FFC3}"/>
                    </a:ext>
                  </a:extLst>
                </p:cNvPr>
                <p:cNvSpPr/>
                <p:nvPr/>
              </p:nvSpPr>
              <p:spPr>
                <a:xfrm>
                  <a:off x="4745877" y="751746"/>
                  <a:ext cx="171970" cy="1719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sp>
            <p:nvSpPr>
              <p:cNvPr id="73" name="椭圆 72">
                <a:extLst>
                  <a:ext uri="{FF2B5EF4-FFF2-40B4-BE49-F238E27FC236}">
                    <a16:creationId xmlns:a16="http://schemas.microsoft.com/office/drawing/2014/main" id="{1A2544E9-EA49-F352-25C1-8951A2F85F25}"/>
                  </a:ext>
                </a:extLst>
              </p:cNvPr>
              <p:cNvSpPr/>
              <p:nvPr/>
            </p:nvSpPr>
            <p:spPr>
              <a:xfrm>
                <a:off x="3934145" y="1576902"/>
                <a:ext cx="300567" cy="301331"/>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grpSp>
          <p:nvGrpSpPr>
            <p:cNvPr id="52" name="组合 51">
              <a:extLst>
                <a:ext uri="{FF2B5EF4-FFF2-40B4-BE49-F238E27FC236}">
                  <a16:creationId xmlns:a16="http://schemas.microsoft.com/office/drawing/2014/main" id="{FE5C9F9D-D8D7-A041-A7B1-95F07B6E3084}"/>
                </a:ext>
              </a:extLst>
            </p:cNvPr>
            <p:cNvGrpSpPr/>
            <p:nvPr/>
          </p:nvGrpSpPr>
          <p:grpSpPr>
            <a:xfrm>
              <a:off x="2198256" y="5300675"/>
              <a:ext cx="300567" cy="301331"/>
              <a:chOff x="3934145" y="1576902"/>
              <a:chExt cx="300567" cy="301331"/>
            </a:xfrm>
          </p:grpSpPr>
          <p:grpSp>
            <p:nvGrpSpPr>
              <p:cNvPr id="68" name="组合 67">
                <a:extLst>
                  <a:ext uri="{FF2B5EF4-FFF2-40B4-BE49-F238E27FC236}">
                    <a16:creationId xmlns:a16="http://schemas.microsoft.com/office/drawing/2014/main" id="{DE3F80A5-436A-B73A-2276-C124D2D1DCFC}"/>
                  </a:ext>
                </a:extLst>
              </p:cNvPr>
              <p:cNvGrpSpPr/>
              <p:nvPr/>
            </p:nvGrpSpPr>
            <p:grpSpPr>
              <a:xfrm>
                <a:off x="3964084" y="1606917"/>
                <a:ext cx="240688" cy="241300"/>
                <a:chOff x="4699534" y="705384"/>
                <a:chExt cx="279400" cy="279400"/>
              </a:xfrm>
            </p:grpSpPr>
            <p:sp>
              <p:nvSpPr>
                <p:cNvPr id="70" name="椭圆 69">
                  <a:extLst>
                    <a:ext uri="{FF2B5EF4-FFF2-40B4-BE49-F238E27FC236}">
                      <a16:creationId xmlns:a16="http://schemas.microsoft.com/office/drawing/2014/main" id="{28A2C239-EDB3-422F-DA0D-7A0E563B4BBC}"/>
                    </a:ext>
                  </a:extLst>
                </p:cNvPr>
                <p:cNvSpPr/>
                <p:nvPr/>
              </p:nvSpPr>
              <p:spPr>
                <a:xfrm>
                  <a:off x="4699534" y="705384"/>
                  <a:ext cx="279400" cy="279400"/>
                </a:xfrm>
                <a:prstGeom prst="ellipse">
                  <a:avLst/>
                </a:prstGeom>
                <a:solidFill>
                  <a:srgbClr val="1840D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71" name="椭圆 70">
                  <a:extLst>
                    <a:ext uri="{FF2B5EF4-FFF2-40B4-BE49-F238E27FC236}">
                      <a16:creationId xmlns:a16="http://schemas.microsoft.com/office/drawing/2014/main" id="{66FA437B-6889-5083-787C-E72AF601D736}"/>
                    </a:ext>
                  </a:extLst>
                </p:cNvPr>
                <p:cNvSpPr/>
                <p:nvPr/>
              </p:nvSpPr>
              <p:spPr>
                <a:xfrm>
                  <a:off x="4745877" y="751746"/>
                  <a:ext cx="171970" cy="1719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sp>
            <p:nvSpPr>
              <p:cNvPr id="69" name="椭圆 68">
                <a:extLst>
                  <a:ext uri="{FF2B5EF4-FFF2-40B4-BE49-F238E27FC236}">
                    <a16:creationId xmlns:a16="http://schemas.microsoft.com/office/drawing/2014/main" id="{1AF72C2D-CAE2-0D1A-720C-B9D095869E28}"/>
                  </a:ext>
                </a:extLst>
              </p:cNvPr>
              <p:cNvSpPr/>
              <p:nvPr/>
            </p:nvSpPr>
            <p:spPr>
              <a:xfrm>
                <a:off x="3934145" y="1576902"/>
                <a:ext cx="300567" cy="301331"/>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grpSp>
          <p:nvGrpSpPr>
            <p:cNvPr id="53" name="组合 52">
              <a:extLst>
                <a:ext uri="{FF2B5EF4-FFF2-40B4-BE49-F238E27FC236}">
                  <a16:creationId xmlns:a16="http://schemas.microsoft.com/office/drawing/2014/main" id="{CD54A499-B267-BC67-21D5-EA445ED7E695}"/>
                </a:ext>
              </a:extLst>
            </p:cNvPr>
            <p:cNvGrpSpPr/>
            <p:nvPr/>
          </p:nvGrpSpPr>
          <p:grpSpPr>
            <a:xfrm>
              <a:off x="5945717" y="2924438"/>
              <a:ext cx="300567" cy="301331"/>
              <a:chOff x="3934145" y="1576902"/>
              <a:chExt cx="300567" cy="301331"/>
            </a:xfrm>
          </p:grpSpPr>
          <p:grpSp>
            <p:nvGrpSpPr>
              <p:cNvPr id="64" name="组合 63">
                <a:extLst>
                  <a:ext uri="{FF2B5EF4-FFF2-40B4-BE49-F238E27FC236}">
                    <a16:creationId xmlns:a16="http://schemas.microsoft.com/office/drawing/2014/main" id="{1725CD6E-CA4C-3169-FD13-B679C4578F1F}"/>
                  </a:ext>
                </a:extLst>
              </p:cNvPr>
              <p:cNvGrpSpPr/>
              <p:nvPr/>
            </p:nvGrpSpPr>
            <p:grpSpPr>
              <a:xfrm>
                <a:off x="3964084" y="1606917"/>
                <a:ext cx="240688" cy="241300"/>
                <a:chOff x="4699534" y="705384"/>
                <a:chExt cx="279400" cy="279400"/>
              </a:xfrm>
            </p:grpSpPr>
            <p:sp>
              <p:nvSpPr>
                <p:cNvPr id="66" name="椭圆 65">
                  <a:extLst>
                    <a:ext uri="{FF2B5EF4-FFF2-40B4-BE49-F238E27FC236}">
                      <a16:creationId xmlns:a16="http://schemas.microsoft.com/office/drawing/2014/main" id="{B7077D7B-231F-BD32-BDED-6761CCCBEE68}"/>
                    </a:ext>
                  </a:extLst>
                </p:cNvPr>
                <p:cNvSpPr/>
                <p:nvPr/>
              </p:nvSpPr>
              <p:spPr>
                <a:xfrm>
                  <a:off x="4699534" y="705384"/>
                  <a:ext cx="279400" cy="279400"/>
                </a:xfrm>
                <a:prstGeom prst="ellipse">
                  <a:avLst/>
                </a:prstGeom>
                <a:solidFill>
                  <a:srgbClr val="1840D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67" name="椭圆 66">
                  <a:extLst>
                    <a:ext uri="{FF2B5EF4-FFF2-40B4-BE49-F238E27FC236}">
                      <a16:creationId xmlns:a16="http://schemas.microsoft.com/office/drawing/2014/main" id="{CA09F022-DD5C-1B76-C317-E332DC172385}"/>
                    </a:ext>
                  </a:extLst>
                </p:cNvPr>
                <p:cNvSpPr/>
                <p:nvPr/>
              </p:nvSpPr>
              <p:spPr>
                <a:xfrm>
                  <a:off x="4745877" y="751746"/>
                  <a:ext cx="171970" cy="1719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sp>
            <p:nvSpPr>
              <p:cNvPr id="65" name="椭圆 64">
                <a:extLst>
                  <a:ext uri="{FF2B5EF4-FFF2-40B4-BE49-F238E27FC236}">
                    <a16:creationId xmlns:a16="http://schemas.microsoft.com/office/drawing/2014/main" id="{ECFAC449-9759-C7E7-EAF1-EE6E930D217A}"/>
                  </a:ext>
                </a:extLst>
              </p:cNvPr>
              <p:cNvSpPr/>
              <p:nvPr/>
            </p:nvSpPr>
            <p:spPr>
              <a:xfrm>
                <a:off x="3934145" y="1576902"/>
                <a:ext cx="300567" cy="301331"/>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grpSp>
          <p:nvGrpSpPr>
            <p:cNvPr id="54" name="组合 53">
              <a:extLst>
                <a:ext uri="{FF2B5EF4-FFF2-40B4-BE49-F238E27FC236}">
                  <a16:creationId xmlns:a16="http://schemas.microsoft.com/office/drawing/2014/main" id="{A2BD2FB7-70D7-D56F-035F-884412688B8A}"/>
                </a:ext>
              </a:extLst>
            </p:cNvPr>
            <p:cNvGrpSpPr/>
            <p:nvPr/>
          </p:nvGrpSpPr>
          <p:grpSpPr>
            <a:xfrm>
              <a:off x="8637615" y="3950375"/>
              <a:ext cx="300567" cy="301331"/>
              <a:chOff x="3934145" y="1576902"/>
              <a:chExt cx="300567" cy="301331"/>
            </a:xfrm>
          </p:grpSpPr>
          <p:grpSp>
            <p:nvGrpSpPr>
              <p:cNvPr id="60" name="组合 59">
                <a:extLst>
                  <a:ext uri="{FF2B5EF4-FFF2-40B4-BE49-F238E27FC236}">
                    <a16:creationId xmlns:a16="http://schemas.microsoft.com/office/drawing/2014/main" id="{BFD05500-9EE1-A823-38D9-66A68B28E259}"/>
                  </a:ext>
                </a:extLst>
              </p:cNvPr>
              <p:cNvGrpSpPr/>
              <p:nvPr/>
            </p:nvGrpSpPr>
            <p:grpSpPr>
              <a:xfrm>
                <a:off x="3964084" y="1606917"/>
                <a:ext cx="240688" cy="241300"/>
                <a:chOff x="4699534" y="705384"/>
                <a:chExt cx="279400" cy="279400"/>
              </a:xfrm>
            </p:grpSpPr>
            <p:sp>
              <p:nvSpPr>
                <p:cNvPr id="62" name="椭圆 61">
                  <a:extLst>
                    <a:ext uri="{FF2B5EF4-FFF2-40B4-BE49-F238E27FC236}">
                      <a16:creationId xmlns:a16="http://schemas.microsoft.com/office/drawing/2014/main" id="{ECB0FC87-19B5-D347-8BE2-C91FE2757689}"/>
                    </a:ext>
                  </a:extLst>
                </p:cNvPr>
                <p:cNvSpPr/>
                <p:nvPr/>
              </p:nvSpPr>
              <p:spPr>
                <a:xfrm>
                  <a:off x="4699534" y="705384"/>
                  <a:ext cx="279400" cy="279400"/>
                </a:xfrm>
                <a:prstGeom prst="ellipse">
                  <a:avLst/>
                </a:prstGeom>
                <a:solidFill>
                  <a:srgbClr val="1840D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63" name="椭圆 62">
                  <a:extLst>
                    <a:ext uri="{FF2B5EF4-FFF2-40B4-BE49-F238E27FC236}">
                      <a16:creationId xmlns:a16="http://schemas.microsoft.com/office/drawing/2014/main" id="{32D91609-6934-39AA-C241-BBE59F342A07}"/>
                    </a:ext>
                  </a:extLst>
                </p:cNvPr>
                <p:cNvSpPr/>
                <p:nvPr/>
              </p:nvSpPr>
              <p:spPr>
                <a:xfrm>
                  <a:off x="4745877" y="751746"/>
                  <a:ext cx="171970" cy="1719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sp>
            <p:nvSpPr>
              <p:cNvPr id="61" name="椭圆 60">
                <a:extLst>
                  <a:ext uri="{FF2B5EF4-FFF2-40B4-BE49-F238E27FC236}">
                    <a16:creationId xmlns:a16="http://schemas.microsoft.com/office/drawing/2014/main" id="{6DC6CA03-9599-A5BE-69D6-0391FD36FF01}"/>
                  </a:ext>
                </a:extLst>
              </p:cNvPr>
              <p:cNvSpPr/>
              <p:nvPr/>
            </p:nvSpPr>
            <p:spPr>
              <a:xfrm>
                <a:off x="3934145" y="1576902"/>
                <a:ext cx="300567" cy="301331"/>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grpSp>
          <p:nvGrpSpPr>
            <p:cNvPr id="55" name="组合 54">
              <a:extLst>
                <a:ext uri="{FF2B5EF4-FFF2-40B4-BE49-F238E27FC236}">
                  <a16:creationId xmlns:a16="http://schemas.microsoft.com/office/drawing/2014/main" id="{0617B78A-AE0E-14F4-3F21-4A48A134EE2D}"/>
                </a:ext>
              </a:extLst>
            </p:cNvPr>
            <p:cNvGrpSpPr/>
            <p:nvPr/>
          </p:nvGrpSpPr>
          <p:grpSpPr>
            <a:xfrm>
              <a:off x="9681020" y="5234000"/>
              <a:ext cx="300567" cy="301331"/>
              <a:chOff x="3934145" y="1576902"/>
              <a:chExt cx="300567" cy="301331"/>
            </a:xfrm>
          </p:grpSpPr>
          <p:grpSp>
            <p:nvGrpSpPr>
              <p:cNvPr id="56" name="组合 55">
                <a:extLst>
                  <a:ext uri="{FF2B5EF4-FFF2-40B4-BE49-F238E27FC236}">
                    <a16:creationId xmlns:a16="http://schemas.microsoft.com/office/drawing/2014/main" id="{4E0C98C1-7D54-EC0B-B49A-AAD06F6ECF8C}"/>
                  </a:ext>
                </a:extLst>
              </p:cNvPr>
              <p:cNvGrpSpPr/>
              <p:nvPr/>
            </p:nvGrpSpPr>
            <p:grpSpPr>
              <a:xfrm>
                <a:off x="3964084" y="1606917"/>
                <a:ext cx="240688" cy="241300"/>
                <a:chOff x="4699534" y="705384"/>
                <a:chExt cx="279400" cy="279400"/>
              </a:xfrm>
            </p:grpSpPr>
            <p:sp>
              <p:nvSpPr>
                <p:cNvPr id="58" name="椭圆 57">
                  <a:extLst>
                    <a:ext uri="{FF2B5EF4-FFF2-40B4-BE49-F238E27FC236}">
                      <a16:creationId xmlns:a16="http://schemas.microsoft.com/office/drawing/2014/main" id="{3736E7CD-F93B-1755-CCF7-589E4F9BA9EA}"/>
                    </a:ext>
                  </a:extLst>
                </p:cNvPr>
                <p:cNvSpPr/>
                <p:nvPr/>
              </p:nvSpPr>
              <p:spPr>
                <a:xfrm>
                  <a:off x="4699534" y="705384"/>
                  <a:ext cx="279400" cy="279400"/>
                </a:xfrm>
                <a:prstGeom prst="ellipse">
                  <a:avLst/>
                </a:prstGeom>
                <a:solidFill>
                  <a:srgbClr val="1840D5">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59" name="椭圆 58">
                  <a:extLst>
                    <a:ext uri="{FF2B5EF4-FFF2-40B4-BE49-F238E27FC236}">
                      <a16:creationId xmlns:a16="http://schemas.microsoft.com/office/drawing/2014/main" id="{9AB080EA-3C9E-41EE-C633-63815359213C}"/>
                    </a:ext>
                  </a:extLst>
                </p:cNvPr>
                <p:cNvSpPr/>
                <p:nvPr/>
              </p:nvSpPr>
              <p:spPr>
                <a:xfrm>
                  <a:off x="4745877" y="751746"/>
                  <a:ext cx="171970" cy="17197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sp>
            <p:nvSpPr>
              <p:cNvPr id="57" name="椭圆 56">
                <a:extLst>
                  <a:ext uri="{FF2B5EF4-FFF2-40B4-BE49-F238E27FC236}">
                    <a16:creationId xmlns:a16="http://schemas.microsoft.com/office/drawing/2014/main" id="{C71FD0E1-01FA-D06D-9E4D-A28F96AC19ED}"/>
                  </a:ext>
                </a:extLst>
              </p:cNvPr>
              <p:cNvSpPr/>
              <p:nvPr/>
            </p:nvSpPr>
            <p:spPr>
              <a:xfrm>
                <a:off x="3934145" y="1576902"/>
                <a:ext cx="300567" cy="301331"/>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grpSp>
      </p:grpSp>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预期成果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Expected Results</a:t>
            </a:r>
          </a:p>
        </p:txBody>
      </p:sp>
      <p:sp>
        <p:nvSpPr>
          <p:cNvPr id="9" name="椭圆 8">
            <a:extLst>
              <a:ext uri="{FF2B5EF4-FFF2-40B4-BE49-F238E27FC236}">
                <a16:creationId xmlns:a16="http://schemas.microsoft.com/office/drawing/2014/main" id="{6E53D553-D14A-9510-29DC-0BD871A344F7}"/>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2877A471-42AB-DC68-B092-54364D1165E9}"/>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1163299"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5" name="文本框 4">
            <a:extLst>
              <a:ext uri="{FF2B5EF4-FFF2-40B4-BE49-F238E27FC236}">
                <a16:creationId xmlns:a16="http://schemas.microsoft.com/office/drawing/2014/main" id="{24D22F10-72BA-9232-8FCE-E25BE220C3ED}"/>
              </a:ext>
            </a:extLst>
          </p:cNvPr>
          <p:cNvSpPr txBox="1"/>
          <p:nvPr/>
        </p:nvSpPr>
        <p:spPr>
          <a:xfrm>
            <a:off x="10191750" y="4402949"/>
            <a:ext cx="1851152" cy="1757019"/>
          </a:xfrm>
          <a:prstGeom prst="rect">
            <a:avLst/>
          </a:prstGeom>
          <a:noFill/>
        </p:spPr>
        <p:txBody>
          <a:bodyPr wrap="square" rtlCol="0">
            <a:spAutoFit/>
          </a:bodyPr>
          <a:lstStyle>
            <a:defPPr>
              <a:defRPr lang="en-US"/>
            </a:defPPr>
            <a:lvl1pPr algn="ctr">
              <a:lnSpc>
                <a:spcPct val="130000"/>
              </a:lnSpc>
              <a:defRPr sz="1500">
                <a:solidFill>
                  <a:schemeClr val="tx1">
                    <a:lumMod val="65000"/>
                    <a:lumOff val="35000"/>
                  </a:schemeClr>
                </a:solidFill>
                <a:latin typeface="+mn-ea"/>
              </a:defRPr>
            </a:lvl1pPr>
          </a:lstStyle>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提升速度</a:t>
            </a:r>
            <a:endParaRPr kumimoji="0" lang="en-US" altLang="zh-CN"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简化网络结构，减少计算量，实现快速处理，以适应实时应用需求。</a:t>
            </a:r>
          </a:p>
        </p:txBody>
      </p:sp>
      <p:sp>
        <p:nvSpPr>
          <p:cNvPr id="8" name="文本框 7">
            <a:extLst>
              <a:ext uri="{FF2B5EF4-FFF2-40B4-BE49-F238E27FC236}">
                <a16:creationId xmlns:a16="http://schemas.microsoft.com/office/drawing/2014/main" id="{9CB536CE-BBDA-5BF7-540B-281FBBEF7534}"/>
              </a:ext>
            </a:extLst>
          </p:cNvPr>
          <p:cNvSpPr txBox="1"/>
          <p:nvPr/>
        </p:nvSpPr>
        <p:spPr>
          <a:xfrm>
            <a:off x="4191430" y="1446879"/>
            <a:ext cx="3809137" cy="1449243"/>
          </a:xfrm>
          <a:prstGeom prst="rect">
            <a:avLst/>
          </a:prstGeom>
          <a:noFill/>
        </p:spPr>
        <p:txBody>
          <a:bodyPr wrap="square" rtlCol="0">
            <a:spAutoFit/>
          </a:bodyPr>
          <a:lstStyle>
            <a:defPPr>
              <a:defRPr lang="en-US"/>
            </a:defPPr>
            <a:lvl1pPr algn="ctr">
              <a:lnSpc>
                <a:spcPct val="130000"/>
              </a:lnSpc>
              <a:defRPr sz="1500">
                <a:solidFill>
                  <a:schemeClr val="tx1">
                    <a:lumMod val="65000"/>
                    <a:lumOff val="35000"/>
                  </a:schemeClr>
                </a:solidFill>
                <a:latin typeface="+mn-ea"/>
              </a:defRPr>
            </a:lvl1pPr>
          </a:lstStyle>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实用性验证</a:t>
            </a:r>
            <a:endParaRPr kumimoji="0" lang="en-US" altLang="zh-CN"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通过实际传感器数据对模型进行全面评估，尝试在移动端部署模型，确保其在真实应用环境中的有效性和实时性。</a:t>
            </a:r>
          </a:p>
        </p:txBody>
      </p:sp>
      <p:sp>
        <p:nvSpPr>
          <p:cNvPr id="15" name="文本框 14">
            <a:extLst>
              <a:ext uri="{FF2B5EF4-FFF2-40B4-BE49-F238E27FC236}">
                <a16:creationId xmlns:a16="http://schemas.microsoft.com/office/drawing/2014/main" id="{AA18A7AF-9324-5687-6E23-DAD6C76957DB}"/>
              </a:ext>
            </a:extLst>
          </p:cNvPr>
          <p:cNvSpPr txBox="1"/>
          <p:nvPr/>
        </p:nvSpPr>
        <p:spPr>
          <a:xfrm>
            <a:off x="271802" y="4650516"/>
            <a:ext cx="1841404" cy="1449243"/>
          </a:xfrm>
          <a:prstGeom prst="rect">
            <a:avLst/>
          </a:prstGeom>
          <a:noFill/>
        </p:spPr>
        <p:txBody>
          <a:bodyPr wrap="square" rtlCol="0">
            <a:spAutoFit/>
          </a:bodyPr>
          <a:lstStyle>
            <a:defPPr>
              <a:defRPr lang="en-US"/>
            </a:defPPr>
            <a:lvl1pPr>
              <a:lnSpc>
                <a:spcPct val="130000"/>
              </a:lnSpc>
              <a:defRPr sz="1500">
                <a:solidFill>
                  <a:schemeClr val="tx1">
                    <a:lumMod val="65000"/>
                    <a:lumOff val="35000"/>
                  </a:schemeClr>
                </a:solidFill>
                <a:latin typeface="+mn-ea"/>
              </a:defRPr>
            </a:lvl1pPr>
          </a:lstStyle>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降低功耗</a:t>
            </a:r>
            <a:endParaRPr kumimoji="0" lang="en-US" altLang="zh-CN"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通过轻量化设计，大幅减少模型在移动设备上的能耗。</a:t>
            </a:r>
          </a:p>
        </p:txBody>
      </p:sp>
      <p:sp>
        <p:nvSpPr>
          <p:cNvPr id="17" name="文本框 16">
            <a:extLst>
              <a:ext uri="{FF2B5EF4-FFF2-40B4-BE49-F238E27FC236}">
                <a16:creationId xmlns:a16="http://schemas.microsoft.com/office/drawing/2014/main" id="{FA4CF586-9B1A-76A2-C373-B6CBCF842083}"/>
              </a:ext>
            </a:extLst>
          </p:cNvPr>
          <p:cNvSpPr txBox="1"/>
          <p:nvPr/>
        </p:nvSpPr>
        <p:spPr>
          <a:xfrm>
            <a:off x="8990268" y="2768659"/>
            <a:ext cx="2929929" cy="1449243"/>
          </a:xfrm>
          <a:prstGeom prst="rect">
            <a:avLst/>
          </a:prstGeom>
          <a:noFill/>
        </p:spPr>
        <p:txBody>
          <a:bodyPr wrap="square" rtlCol="0">
            <a:spAutoFit/>
          </a:bodyPr>
          <a:lstStyle>
            <a:defPPr>
              <a:defRPr lang="en-US"/>
            </a:defPPr>
            <a:lvl1pPr algn="ctr">
              <a:lnSpc>
                <a:spcPct val="130000"/>
              </a:lnSpc>
              <a:defRPr sz="1500">
                <a:solidFill>
                  <a:schemeClr val="tx1">
                    <a:lumMod val="65000"/>
                    <a:lumOff val="35000"/>
                  </a:schemeClr>
                </a:solidFill>
                <a:latin typeface="+mn-ea"/>
              </a:defRPr>
            </a:lvl1pPr>
          </a:lstStyle>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优化模型效率</a:t>
            </a:r>
            <a:endParaRPr kumimoji="0" lang="en-US" altLang="zh-CN"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定制化模型设计，针对 </a:t>
            </a:r>
            <a:r>
              <a:rPr kumimoji="0" lang="en-US" altLang="zh-CN" sz="16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cs typeface="+mn-cs"/>
              </a:rPr>
              <a:t>ToF</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 </a:t>
            </a: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传感器的特点进行优化，提高其在特定应用场景下的效能。</a:t>
            </a:r>
          </a:p>
        </p:txBody>
      </p:sp>
      <p:sp>
        <p:nvSpPr>
          <p:cNvPr id="19" name="文本框 18">
            <a:extLst>
              <a:ext uri="{FF2B5EF4-FFF2-40B4-BE49-F238E27FC236}">
                <a16:creationId xmlns:a16="http://schemas.microsoft.com/office/drawing/2014/main" id="{FB6E5266-7B20-B20E-322B-DB5D54FC7B90}"/>
              </a:ext>
            </a:extLst>
          </p:cNvPr>
          <p:cNvSpPr txBox="1"/>
          <p:nvPr/>
        </p:nvSpPr>
        <p:spPr>
          <a:xfrm>
            <a:off x="891352" y="2764171"/>
            <a:ext cx="2660985" cy="1449243"/>
          </a:xfrm>
          <a:prstGeom prst="rect">
            <a:avLst/>
          </a:prstGeom>
          <a:noFill/>
        </p:spPr>
        <p:txBody>
          <a:bodyPr wrap="square" rtlCol="0">
            <a:spAutoFit/>
          </a:bodyPr>
          <a:lstStyle>
            <a:defPPr>
              <a:defRPr lang="en-US"/>
            </a:defPPr>
            <a:lvl1pPr algn="ctr">
              <a:lnSpc>
                <a:spcPct val="130000"/>
              </a:lnSpc>
              <a:defRPr sz="1500">
                <a:solidFill>
                  <a:schemeClr val="tx1">
                    <a:lumMod val="65000"/>
                    <a:lumOff val="35000"/>
                  </a:schemeClr>
                </a:solidFill>
                <a:latin typeface="+mn-ea"/>
              </a:defRPr>
            </a:lvl1pPr>
          </a:lstStyle>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减小模型参数</a:t>
            </a:r>
            <a:endParaRPr kumimoji="0" lang="en-US" altLang="zh-CN" sz="24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a:p>
            <a:pPr marL="0" marR="0" lvl="0" indent="0" algn="just" defTabSz="914400" rtl="0" eaLnBrk="1" fontAlgn="auto" latinLnBrk="0" hangingPunct="1">
              <a:lnSpc>
                <a:spcPct val="125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通过剪枝、参数量化等技术减小模型尺寸，使其适合于存储和内存受限的设备。</a:t>
            </a:r>
          </a:p>
        </p:txBody>
      </p:sp>
      <p:sp>
        <p:nvSpPr>
          <p:cNvPr id="46" name="文本框 45">
            <a:extLst>
              <a:ext uri="{FF2B5EF4-FFF2-40B4-BE49-F238E27FC236}">
                <a16:creationId xmlns:a16="http://schemas.microsoft.com/office/drawing/2014/main" id="{4C9C2C51-11A0-2706-83A9-253D71B4CF92}"/>
              </a:ext>
            </a:extLst>
          </p:cNvPr>
          <p:cNvSpPr txBox="1"/>
          <p:nvPr/>
        </p:nvSpPr>
        <p:spPr>
          <a:xfrm>
            <a:off x="3785779" y="4590308"/>
            <a:ext cx="4620441" cy="15696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prstClr val="black"/>
                </a:solidFill>
                <a:effectLst/>
                <a:uLnTx/>
                <a:uFillTx/>
                <a:latin typeface="微软雅黑"/>
                <a:ea typeface="微软雅黑"/>
                <a:cs typeface="+mn-cs"/>
              </a:rPr>
              <a:t>项目的核心目标是实现三维图像传感器信号增强网络的轻量化，以提升模型在移动设备上的应用潜力，同时完成相关论文发表。</a:t>
            </a:r>
          </a:p>
        </p:txBody>
      </p:sp>
    </p:spTree>
    <p:extLst>
      <p:ext uri="{BB962C8B-B14F-4D97-AF65-F5344CB8AC3E}">
        <p14:creationId xmlns:p14="http://schemas.microsoft.com/office/powerpoint/2010/main" val="2519387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参考文献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References</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endParaRPr>
          </a:p>
        </p:txBody>
      </p:sp>
      <p:sp>
        <p:nvSpPr>
          <p:cNvPr id="7" name="文本框 6">
            <a:extLst>
              <a:ext uri="{FF2B5EF4-FFF2-40B4-BE49-F238E27FC236}">
                <a16:creationId xmlns:a16="http://schemas.microsoft.com/office/drawing/2014/main" id="{630A6DDA-4EB6-6A77-248B-B571C28A4DE1}"/>
              </a:ext>
            </a:extLst>
          </p:cNvPr>
          <p:cNvSpPr txBox="1"/>
          <p:nvPr/>
        </p:nvSpPr>
        <p:spPr>
          <a:xfrm>
            <a:off x="666751" y="1159120"/>
            <a:ext cx="10858498" cy="538609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Lingzhu</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Xiang , et.al. libfreenect2: release 0.2.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Zenodo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 2016.</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[2] Frank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Lenzen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 Kwang In Kim , Henrik Schäfer , Rahul Nair , Stephan Meister, Florian Becker, Christoph S.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Garbe</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Christian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Theobalt</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Denoising strategies for Time-of-Flight data. In Time-of-Flight and Depth Imaging. Sensors, Algorithms, and Applications, pp. 25-45. 2013.</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[3] Mario Frank, Matthias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Plaue</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Holger Rapp, Ullrich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Köthe</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Bernd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Jähne</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Fred A.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Hamprecht</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Theoretical and experimental error analysis of continuous-wave time-of-flight range cameras. Optical Engineering 48, no. 1: 013602. 2009.</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[4] Malcolm Reynolds,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Jozef</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Doboš</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Leto Peel, Tim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Weyrich</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Gabriel J.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Brostow</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Capturing Time-of-Flight data with confidence. In Proceedings of the IEEE Conference on Computer Vision and Pattern Recognition, pp. 945-952. 2011.</a:t>
            </a:r>
          </a:p>
          <a:p>
            <a:pPr algn="just">
              <a:spcBef>
                <a:spcPts val="300"/>
              </a:spcBef>
              <a:spcAft>
                <a:spcPts val="300"/>
              </a:spcAf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[5] M.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Georgiev</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R.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Bregovi</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́c, and A.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Gotchev</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“Time-of-flight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rangemeasurement</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in low-sensing environment: Noise analysis and complex-domain non-local denoising,” IEEE Transactions on Image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Processing,vol</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27, no. 6, pp. 2911–2926, 2018.</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[6]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Shuochen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Su, Felix Heide, Gordon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Wetzstein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Wolfgang Heidrich. Deep end-to-end Time-of-Flight imaging. In Proceedings of the IEEE Conference on Computer Vision and Pattern Recognition, pp. 6383-6392. 2018.</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[7] Qi Guo,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Iuri</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Frosio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Orazio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Gallo, Todd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Zickler</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Jan Kautz. Tackling 3D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ToF</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artifacts through learning and the FLAT dataset. In Proceedings of the European Conference on Computer Vision (ECCV), pp. 368-383. 2018.</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[8]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Guanting</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Dong,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Yueyi</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Zhang, and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Zhiwei</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Xiong. Spatial hierarchy aware residual pyramid network for Time-of-Flight depth denoising. In European Conference on Computer Vision, pp. 35-50. 2020.</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[9]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Zhuolin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Zheng,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Yinzhang</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Ding,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Xiaotian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Tang, Yu Cai,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Dongxiao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Li, Ming Zhang,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Hongyang</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Xie, and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Xuanfu</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Li. Iterative error removal for Time-of-Flight depth imaging. In International Conference on Artificial Neural Networks, pp. 92-105. 2021.</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Rongrong</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Gao, Na Fan,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Changlin</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Li,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Wentao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Liu, and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Qifeng</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Chen. Joint depth and normal estimation from real-world Time-of-Flight raw data. In 2021 IEEE/RSJ International Conference on Intelligent Robots and Systems (IROS), pp. 71-78, 2021.</a:t>
            </a:r>
          </a:p>
          <a:p>
            <a:pPr marL="0" marR="0" lvl="0" indent="0" algn="just" defTabSz="914400" rtl="0" eaLnBrk="1" fontAlgn="auto" latinLnBrk="0" hangingPunct="1">
              <a:lnSpc>
                <a:spcPct val="100000"/>
              </a:lnSpc>
              <a:spcBef>
                <a:spcPts val="300"/>
              </a:spcBef>
              <a:spcAft>
                <a:spcPts val="300"/>
              </a:spcAft>
              <a:buClrTx/>
              <a:buSzTx/>
              <a:buFontTx/>
              <a:buNone/>
              <a:tabLst/>
              <a:defRPr/>
            </a:pP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[11] Gianluca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Agresti</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Henrik Schafer,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Piergiorgio</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Sartor, Yalcin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Incesu</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and Pietro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Zanuttigh</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Unsupervised domain adaptation of deep networks for </a:t>
            </a:r>
            <a:r>
              <a:rPr kumimoji="0" lang="en-US" altLang="zh-CN" sz="1400" b="0" i="0" u="none" strike="noStrike" kern="1200" cap="none" spc="0" normalizeH="0" baseline="0" noProof="0" dirty="0" err="1">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ToF</a:t>
            </a:r>
            <a:r>
              <a:rPr kumimoji="0" lang="en-US" altLang="zh-CN" sz="1400" b="0" i="0" u="none" strike="noStrike" kern="12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 Depth refinement. IEEE Transactions on Pattern Analysis and Machine Intelligence, 2021.</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DD44860F-8869-59C3-039B-5F1767B48E42}"/>
              </a:ext>
            </a:extLst>
          </p:cNvPr>
          <p:cNvSpPr txBox="1">
            <a:spLocks/>
          </p:cNvSpPr>
          <p:nvPr/>
        </p:nvSpPr>
        <p:spPr>
          <a:xfrm>
            <a:off x="3219289" y="5844696"/>
            <a:ext cx="4917100" cy="724602"/>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项目成员：林继申、刘垚、刘淑仪、梁斯凯、杨宇琨</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a:p>
            <a:pPr marL="0" marR="0" lvl="0" indent="0" algn="l"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指导教师：曾进</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8" name="标题 1">
            <a:extLst>
              <a:ext uri="{FF2B5EF4-FFF2-40B4-BE49-F238E27FC236}">
                <a16:creationId xmlns:a16="http://schemas.microsoft.com/office/drawing/2014/main" id="{D3ACC795-192E-C192-6E94-D399D98448C1}"/>
              </a:ext>
            </a:extLst>
          </p:cNvPr>
          <p:cNvSpPr txBox="1">
            <a:spLocks/>
          </p:cNvSpPr>
          <p:nvPr/>
        </p:nvSpPr>
        <p:spPr>
          <a:xfrm>
            <a:off x="9496425" y="5825407"/>
            <a:ext cx="2066925"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同济大学软件学院</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a:p>
            <a:pPr marL="0" marR="0" lvl="0" indent="0" algn="ct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年</a:t>
            </a: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 4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月 </a:t>
            </a: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30 </a:t>
            </a:r>
            <a:r>
              <a:rPr kumimoji="0" lang="zh-CN" altLang="en-US"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日</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9" name="标题 1">
            <a:extLst>
              <a:ext uri="{FF2B5EF4-FFF2-40B4-BE49-F238E27FC236}">
                <a16:creationId xmlns:a16="http://schemas.microsoft.com/office/drawing/2014/main" id="{964C7AAB-5F8B-F356-A714-5ACDCEE7330E}"/>
              </a:ext>
            </a:extLst>
          </p:cNvPr>
          <p:cNvSpPr txBox="1">
            <a:spLocks/>
          </p:cNvSpPr>
          <p:nvPr/>
        </p:nvSpPr>
        <p:spPr>
          <a:xfrm>
            <a:off x="1512892" y="2171705"/>
            <a:ext cx="6651911" cy="97112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zh-CN" altLang="en-US"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感谢垂听，恳请指正！</a:t>
            </a:r>
            <a:endParaRPr kumimoji="0" lang="en-US" altLang="zh-CN"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4" name="标题 1">
            <a:extLst>
              <a:ext uri="{FF2B5EF4-FFF2-40B4-BE49-F238E27FC236}">
                <a16:creationId xmlns:a16="http://schemas.microsoft.com/office/drawing/2014/main" id="{F5D9D7D5-F68F-D1E9-9041-C9AE63E711B8}"/>
              </a:ext>
            </a:extLst>
          </p:cNvPr>
          <p:cNvSpPr>
            <a:spLocks noGrp="1"/>
          </p:cNvSpPr>
          <p:nvPr>
            <p:ph type="ctrTitle"/>
          </p:nvPr>
        </p:nvSpPr>
        <p:spPr>
          <a:xfrm>
            <a:off x="714666" y="3585863"/>
            <a:ext cx="9195952" cy="1204637"/>
          </a:xfrm>
        </p:spPr>
        <p:txBody>
          <a:bodyPr>
            <a:noAutofit/>
          </a:bodyPr>
          <a:lstStyle/>
          <a:p>
            <a:pPr algn="ctr">
              <a:lnSpc>
                <a:spcPct val="150000"/>
              </a:lnSpc>
            </a:pPr>
            <a:r>
              <a:rPr lang="zh-CN" altLang="en-US" sz="3200" b="1" dirty="0">
                <a:effectLst/>
                <a:latin typeface="+mj-lt"/>
                <a:ea typeface="微软雅黑" panose="020B0503020204020204" pitchFamily="34" charset="-122"/>
              </a:rPr>
              <a:t>三维图像传感器信号增强网络的轻量化方法</a:t>
            </a:r>
            <a:br>
              <a:rPr lang="en-US" altLang="zh-CN" sz="1800" b="1" dirty="0">
                <a:effectLst/>
                <a:latin typeface="+mj-lt"/>
                <a:ea typeface="微软雅黑" panose="020B0503020204020204" pitchFamily="34" charset="-122"/>
              </a:rPr>
            </a:br>
            <a:r>
              <a:rPr lang="en-US" altLang="zh-CN" sz="1800" b="1" dirty="0">
                <a:effectLst/>
                <a:latin typeface="+mj-lt"/>
                <a:ea typeface="微软雅黑" panose="020B0503020204020204" pitchFamily="34" charset="-122"/>
              </a:rPr>
              <a:t>Lightweight Network for 3D Image Sensor Signal Enhancement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标题 1">
            <a:extLst>
              <a:ext uri="{FF2B5EF4-FFF2-40B4-BE49-F238E27FC236}">
                <a16:creationId xmlns:a16="http://schemas.microsoft.com/office/drawing/2014/main" id="{C0E51834-EED9-917D-55B0-359C6578B4C7}"/>
              </a:ext>
            </a:extLst>
          </p:cNvPr>
          <p:cNvSpPr txBox="1">
            <a:spLocks/>
          </p:cNvSpPr>
          <p:nvPr/>
        </p:nvSpPr>
        <p:spPr>
          <a:xfrm>
            <a:off x="5062537" y="390525"/>
            <a:ext cx="2066925" cy="48577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panose="020B0503020204020204" pitchFamily="34" charset="-122"/>
                <a:cs typeface="+mj-cs"/>
              </a:rPr>
              <a:t>项目成员</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panose="020B0503020204020204" pitchFamily="34" charset="-122"/>
              <a:cs typeface="+mj-cs"/>
            </a:endParaRPr>
          </a:p>
        </p:txBody>
      </p:sp>
      <p:graphicFrame>
        <p:nvGraphicFramePr>
          <p:cNvPr id="32" name="表格 31">
            <a:extLst>
              <a:ext uri="{FF2B5EF4-FFF2-40B4-BE49-F238E27FC236}">
                <a16:creationId xmlns:a16="http://schemas.microsoft.com/office/drawing/2014/main" id="{8C7265CC-007A-B1E4-49C6-13E7469D5CC0}"/>
              </a:ext>
            </a:extLst>
          </p:cNvPr>
          <p:cNvGraphicFramePr>
            <a:graphicFrameLocks noGrp="1"/>
          </p:cNvGraphicFramePr>
          <p:nvPr>
            <p:extLst>
              <p:ext uri="{D42A27DB-BD31-4B8C-83A1-F6EECF244321}">
                <p14:modId xmlns:p14="http://schemas.microsoft.com/office/powerpoint/2010/main" val="1787913857"/>
              </p:ext>
            </p:extLst>
          </p:nvPr>
        </p:nvGraphicFramePr>
        <p:xfrm>
          <a:off x="1038224" y="1123264"/>
          <a:ext cx="10115550" cy="3134064"/>
        </p:xfrm>
        <a:graphic>
          <a:graphicData uri="http://schemas.openxmlformats.org/drawingml/2006/table">
            <a:tbl>
              <a:tblPr firstRow="1" bandRow="1">
                <a:tableStyleId>{3B4B98B0-60AC-42C2-AFA5-B58CD77FA1E5}</a:tableStyleId>
              </a:tblPr>
              <a:tblGrid>
                <a:gridCol w="2023110">
                  <a:extLst>
                    <a:ext uri="{9D8B030D-6E8A-4147-A177-3AD203B41FA5}">
                      <a16:colId xmlns:a16="http://schemas.microsoft.com/office/drawing/2014/main" val="1533610144"/>
                    </a:ext>
                  </a:extLst>
                </a:gridCol>
                <a:gridCol w="2023110">
                  <a:extLst>
                    <a:ext uri="{9D8B030D-6E8A-4147-A177-3AD203B41FA5}">
                      <a16:colId xmlns:a16="http://schemas.microsoft.com/office/drawing/2014/main" val="474960490"/>
                    </a:ext>
                  </a:extLst>
                </a:gridCol>
                <a:gridCol w="2023110">
                  <a:extLst>
                    <a:ext uri="{9D8B030D-6E8A-4147-A177-3AD203B41FA5}">
                      <a16:colId xmlns:a16="http://schemas.microsoft.com/office/drawing/2014/main" val="809435680"/>
                    </a:ext>
                  </a:extLst>
                </a:gridCol>
                <a:gridCol w="2023110">
                  <a:extLst>
                    <a:ext uri="{9D8B030D-6E8A-4147-A177-3AD203B41FA5}">
                      <a16:colId xmlns:a16="http://schemas.microsoft.com/office/drawing/2014/main" val="1307006039"/>
                    </a:ext>
                  </a:extLst>
                </a:gridCol>
                <a:gridCol w="2023110">
                  <a:extLst>
                    <a:ext uri="{9D8B030D-6E8A-4147-A177-3AD203B41FA5}">
                      <a16:colId xmlns:a16="http://schemas.microsoft.com/office/drawing/2014/main" val="3933712379"/>
                    </a:ext>
                  </a:extLst>
                </a:gridCol>
              </a:tblGrid>
              <a:tr h="522344">
                <a:tc>
                  <a:txBody>
                    <a:bodyPr/>
                    <a:lstStyle/>
                    <a:p>
                      <a:pPr algn="ctr">
                        <a:lnSpc>
                          <a:spcPct val="100000"/>
                        </a:lnSpc>
                      </a:pPr>
                      <a:r>
                        <a:rPr lang="zh-CN" sz="1600" b="1" dirty="0">
                          <a:effectLst/>
                        </a:rPr>
                        <a:t>姓名</a:t>
                      </a:r>
                      <a:endParaRPr 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76200" marB="76200" anchor="ctr"/>
                </a:tc>
                <a:tc>
                  <a:txBody>
                    <a:bodyPr/>
                    <a:lstStyle/>
                    <a:p>
                      <a:pPr algn="ctr">
                        <a:lnSpc>
                          <a:spcPct val="100000"/>
                        </a:lnSpc>
                      </a:pPr>
                      <a:r>
                        <a:rPr lang="zh-CN" sz="1600" b="1" dirty="0">
                          <a:effectLst/>
                        </a:rPr>
                        <a:t>学号</a:t>
                      </a:r>
                      <a:endParaRPr 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76200" marB="76200" anchor="ctr"/>
                </a:tc>
                <a:tc>
                  <a:txBody>
                    <a:bodyPr/>
                    <a:lstStyle/>
                    <a:p>
                      <a:pPr algn="ctr">
                        <a:lnSpc>
                          <a:spcPct val="100000"/>
                        </a:lnSpc>
                      </a:pPr>
                      <a:r>
                        <a:rPr lang="zh-CN" sz="1600" b="1" dirty="0">
                          <a:effectLst/>
                        </a:rPr>
                        <a:t>专业</a:t>
                      </a:r>
                      <a:endParaRPr 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76200" marB="76200" anchor="ctr"/>
                </a:tc>
                <a:tc>
                  <a:txBody>
                    <a:bodyPr/>
                    <a:lstStyle/>
                    <a:p>
                      <a:pPr algn="ctr">
                        <a:lnSpc>
                          <a:spcPct val="100000"/>
                        </a:lnSpc>
                      </a:pPr>
                      <a:r>
                        <a:rPr lang="zh-CN" sz="1600" b="1" dirty="0">
                          <a:effectLst/>
                        </a:rPr>
                        <a:t>学院</a:t>
                      </a:r>
                      <a:endParaRPr 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76200" marB="76200" anchor="ctr"/>
                </a:tc>
                <a:tc>
                  <a:txBody>
                    <a:bodyPr/>
                    <a:lstStyle/>
                    <a:p>
                      <a:pPr algn="ctr">
                        <a:lnSpc>
                          <a:spcPct val="100000"/>
                        </a:lnSpc>
                      </a:pPr>
                      <a:r>
                        <a:rPr lang="zh-CN" altLang="en-US" sz="1600" b="1" dirty="0"/>
                        <a:t>简介</a:t>
                      </a:r>
                      <a:endParaRPr lang="zh-CN" altLang="en-US" sz="1600" b="1" dirty="0">
                        <a:latin typeface="微软雅黑" panose="020B0503020204020204" pitchFamily="34" charset="-122"/>
                        <a:ea typeface="微软雅黑" panose="020B0503020204020204" pitchFamily="34" charset="-122"/>
                      </a:endParaRPr>
                    </a:p>
                  </a:txBody>
                  <a:tcPr anchor="ctr"/>
                </a:tc>
                <a:extLst>
                  <a:ext uri="{0D108BD9-81ED-4DB2-BD59-A6C34878D82A}">
                    <a16:rowId xmlns:a16="http://schemas.microsoft.com/office/drawing/2014/main" val="2077751914"/>
                  </a:ext>
                </a:extLst>
              </a:tr>
              <a:tr h="522344">
                <a:tc>
                  <a:txBody>
                    <a:bodyPr/>
                    <a:lstStyle/>
                    <a:p>
                      <a:pPr algn="ctr">
                        <a:lnSpc>
                          <a:spcPct val="100000"/>
                        </a:lnSpc>
                      </a:pPr>
                      <a:r>
                        <a:rPr lang="zh-CN" sz="1600" b="0" dirty="0">
                          <a:effectLst/>
                        </a:rPr>
                        <a:t>林继申</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en-US" sz="1600" b="0" dirty="0">
                          <a:effectLst/>
                        </a:rPr>
                        <a:t>2250758</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软件工程</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软件学院</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rowSpan="5">
                  <a:txBody>
                    <a:bodyPr/>
                    <a:lstStyle/>
                    <a:p>
                      <a:pPr algn="just">
                        <a:lnSpc>
                          <a:spcPct val="150000"/>
                        </a:lnSpc>
                      </a:pPr>
                      <a:r>
                        <a:rPr lang="zh-CN" altLang="en-US" sz="1600" b="0" kern="1200" dirty="0">
                          <a:solidFill>
                            <a:schemeClr val="dk1"/>
                          </a:solidFill>
                          <a:effectLst/>
                        </a:rPr>
                        <a:t>项目成员均</a:t>
                      </a:r>
                      <a:r>
                        <a:rPr lang="zh-CN" altLang="zh-CN" sz="1600" b="0" kern="1200" dirty="0">
                          <a:solidFill>
                            <a:schemeClr val="dk1"/>
                          </a:solidFill>
                          <a:effectLst/>
                        </a:rPr>
                        <a:t>曾参加同济大学</a:t>
                      </a:r>
                      <a:r>
                        <a:rPr lang="en-US" altLang="zh-CN" sz="1600" b="0" kern="1200" dirty="0">
                          <a:solidFill>
                            <a:schemeClr val="dk1"/>
                          </a:solidFill>
                          <a:effectLst/>
                        </a:rPr>
                        <a:t>2023</a:t>
                      </a:r>
                      <a:r>
                        <a:rPr lang="zh-CN" altLang="en-US" sz="1600" b="0" kern="1200" dirty="0">
                          <a:solidFill>
                            <a:schemeClr val="dk1"/>
                          </a:solidFill>
                          <a:effectLst/>
                        </a:rPr>
                        <a:t>年</a:t>
                      </a:r>
                      <a:r>
                        <a:rPr lang="zh-CN" altLang="zh-CN" sz="1600" b="0" kern="1200" dirty="0">
                          <a:solidFill>
                            <a:schemeClr val="dk1"/>
                          </a:solidFill>
                          <a:effectLst/>
                        </a:rPr>
                        <a:t>创新创业训练计划项目</a:t>
                      </a:r>
                      <a:r>
                        <a:rPr lang="zh-CN" altLang="en-US" sz="1600" b="0" kern="1200" dirty="0">
                          <a:solidFill>
                            <a:schemeClr val="dk1"/>
                          </a:solidFill>
                          <a:effectLst/>
                        </a:rPr>
                        <a:t>并顺利结题，有</a:t>
                      </a:r>
                      <a:r>
                        <a:rPr lang="zh-CN" altLang="en-US" sz="1600" b="1" kern="1200" dirty="0">
                          <a:solidFill>
                            <a:srgbClr val="002060"/>
                          </a:solidFill>
                          <a:effectLst/>
                        </a:rPr>
                        <a:t>深度学习</a:t>
                      </a:r>
                      <a:r>
                        <a:rPr lang="zh-CN" altLang="en-US" sz="1600" b="0" kern="1200" dirty="0">
                          <a:solidFill>
                            <a:schemeClr val="dk1"/>
                          </a:solidFill>
                          <a:effectLst/>
                        </a:rPr>
                        <a:t>和</a:t>
                      </a:r>
                      <a:r>
                        <a:rPr lang="zh-CN" altLang="en-US" sz="1600" b="1" kern="1200" dirty="0">
                          <a:solidFill>
                            <a:srgbClr val="002060"/>
                          </a:solidFill>
                          <a:effectLst/>
                        </a:rPr>
                        <a:t>计算机视觉</a:t>
                      </a:r>
                      <a:r>
                        <a:rPr lang="zh-CN" altLang="en-US" sz="1600" b="0" kern="1200" dirty="0">
                          <a:solidFill>
                            <a:schemeClr val="dk1"/>
                          </a:solidFill>
                          <a:effectLst/>
                        </a:rPr>
                        <a:t>相关领域的科研经验。</a:t>
                      </a:r>
                      <a:endParaRPr lang="en-US" altLang="zh-CN" sz="1600" b="0" kern="1200" dirty="0">
                        <a:solidFill>
                          <a:schemeClr val="dk1"/>
                        </a:solidFill>
                        <a:effectLst/>
                      </a:endParaRPr>
                    </a:p>
                  </a:txBody>
                  <a:tcPr anchor="ctr"/>
                </a:tc>
                <a:extLst>
                  <a:ext uri="{0D108BD9-81ED-4DB2-BD59-A6C34878D82A}">
                    <a16:rowId xmlns:a16="http://schemas.microsoft.com/office/drawing/2014/main" val="2585382021"/>
                  </a:ext>
                </a:extLst>
              </a:tr>
              <a:tr h="522344">
                <a:tc>
                  <a:txBody>
                    <a:bodyPr/>
                    <a:lstStyle/>
                    <a:p>
                      <a:pPr algn="ctr">
                        <a:lnSpc>
                          <a:spcPct val="100000"/>
                        </a:lnSpc>
                      </a:pPr>
                      <a:r>
                        <a:rPr lang="zh-CN" sz="1600" b="0" dirty="0">
                          <a:effectLst/>
                        </a:rPr>
                        <a:t>刘淑仪</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en-US" sz="1600" b="0" dirty="0">
                          <a:effectLst/>
                        </a:rPr>
                        <a:t>2251730</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软件工程</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软件学院</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vMerge="1">
                  <a:txBody>
                    <a:bodyPr/>
                    <a:lstStyle/>
                    <a:p>
                      <a:endParaRPr lang="zh-CN" altLang="en-US"/>
                    </a:p>
                  </a:txBody>
                  <a:tcPr/>
                </a:tc>
                <a:extLst>
                  <a:ext uri="{0D108BD9-81ED-4DB2-BD59-A6C34878D82A}">
                    <a16:rowId xmlns:a16="http://schemas.microsoft.com/office/drawing/2014/main" val="2396473302"/>
                  </a:ext>
                </a:extLst>
              </a:tr>
              <a:tr h="522344">
                <a:tc>
                  <a:txBody>
                    <a:bodyPr/>
                    <a:lstStyle/>
                    <a:p>
                      <a:pPr algn="ctr">
                        <a:lnSpc>
                          <a:spcPct val="100000"/>
                        </a:lnSpc>
                      </a:pPr>
                      <a:r>
                        <a:rPr lang="zh-CN" sz="1600" b="0" dirty="0">
                          <a:effectLst/>
                        </a:rPr>
                        <a:t>杨宇琨</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en-US" sz="1600" b="0" dirty="0">
                          <a:effectLst/>
                        </a:rPr>
                        <a:t>2252843</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软件工程</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软件学院</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vMerge="1">
                  <a:txBody>
                    <a:bodyPr/>
                    <a:lstStyle/>
                    <a:p>
                      <a:endParaRPr lang="zh-CN" altLang="en-US" dirty="0"/>
                    </a:p>
                  </a:txBody>
                  <a:tcPr/>
                </a:tc>
                <a:extLst>
                  <a:ext uri="{0D108BD9-81ED-4DB2-BD59-A6C34878D82A}">
                    <a16:rowId xmlns:a16="http://schemas.microsoft.com/office/drawing/2014/main" val="2271966374"/>
                  </a:ext>
                </a:extLst>
              </a:tr>
              <a:tr h="522344">
                <a:tc>
                  <a:txBody>
                    <a:bodyPr/>
                    <a:lstStyle/>
                    <a:p>
                      <a:pPr algn="ctr">
                        <a:lnSpc>
                          <a:spcPct val="100000"/>
                        </a:lnSpc>
                      </a:pPr>
                      <a:r>
                        <a:rPr lang="zh-CN" altLang="en-US" sz="1600" b="0" dirty="0">
                          <a:effectLst/>
                          <a:latin typeface="微软雅黑" panose="020B0503020204020204" pitchFamily="34" charset="-122"/>
                          <a:ea typeface="微软雅黑" panose="020B0503020204020204" pitchFamily="34" charset="-122"/>
                          <a:cs typeface="宋体" panose="02010600030101010101" pitchFamily="2" charset="-122"/>
                        </a:rPr>
                        <a:t>刘垚</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en-US" sz="1600" b="0" dirty="0">
                          <a:effectLst/>
                        </a:rPr>
                        <a:t>2253215</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软件工程</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软件学院</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vMerge="1">
                  <a:txBody>
                    <a:bodyPr/>
                    <a:lstStyle/>
                    <a:p>
                      <a:endParaRPr lang="zh-CN" altLang="en-US" dirty="0"/>
                    </a:p>
                  </a:txBody>
                  <a:tcPr/>
                </a:tc>
                <a:extLst>
                  <a:ext uri="{0D108BD9-81ED-4DB2-BD59-A6C34878D82A}">
                    <a16:rowId xmlns:a16="http://schemas.microsoft.com/office/drawing/2014/main" val="933487328"/>
                  </a:ext>
                </a:extLst>
              </a:tr>
              <a:tr h="522344">
                <a:tc>
                  <a:txBody>
                    <a:bodyPr/>
                    <a:lstStyle/>
                    <a:p>
                      <a:pPr algn="ctr">
                        <a:lnSpc>
                          <a:spcPct val="100000"/>
                        </a:lnSpc>
                      </a:pPr>
                      <a:r>
                        <a:rPr lang="zh-CN" sz="1600" b="0" dirty="0">
                          <a:effectLst/>
                        </a:rPr>
                        <a:t>梁斯凯</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en-US" sz="1600" b="0" dirty="0">
                          <a:effectLst/>
                        </a:rPr>
                        <a:t>2253540</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计算机科学与技术</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a:txBody>
                    <a:bodyPr/>
                    <a:lstStyle/>
                    <a:p>
                      <a:pPr algn="ctr">
                        <a:lnSpc>
                          <a:spcPct val="100000"/>
                        </a:lnSpc>
                      </a:pPr>
                      <a:r>
                        <a:rPr lang="zh-CN" sz="1600" b="0" dirty="0">
                          <a:effectLst/>
                        </a:rPr>
                        <a:t>电子与信息工程学院</a:t>
                      </a:r>
                      <a:endParaRPr lang="zh-CN" sz="1600" b="0" dirty="0">
                        <a:effectLst/>
                        <a:latin typeface="微软雅黑" panose="020B0503020204020204" pitchFamily="34" charset="-122"/>
                        <a:ea typeface="微软雅黑" panose="020B0503020204020204" pitchFamily="34" charset="-122"/>
                        <a:cs typeface="宋体" panose="02010600030101010101" pitchFamily="2" charset="-122"/>
                      </a:endParaRPr>
                    </a:p>
                  </a:txBody>
                  <a:tcPr marL="0" marR="0" marT="0" marB="0" anchor="ctr"/>
                </a:tc>
                <a:tc vMerge="1">
                  <a:txBody>
                    <a:bodyPr/>
                    <a:lstStyle/>
                    <a:p>
                      <a:endParaRPr lang="zh-CN" altLang="en-US" dirty="0"/>
                    </a:p>
                  </a:txBody>
                  <a:tcPr/>
                </a:tc>
                <a:extLst>
                  <a:ext uri="{0D108BD9-81ED-4DB2-BD59-A6C34878D82A}">
                    <a16:rowId xmlns:a16="http://schemas.microsoft.com/office/drawing/2014/main" val="1183154594"/>
                  </a:ext>
                </a:extLst>
              </a:tr>
            </a:tbl>
          </a:graphicData>
        </a:graphic>
      </p:graphicFrame>
      <p:sp>
        <p:nvSpPr>
          <p:cNvPr id="35" name="标题 1">
            <a:extLst>
              <a:ext uri="{FF2B5EF4-FFF2-40B4-BE49-F238E27FC236}">
                <a16:creationId xmlns:a16="http://schemas.microsoft.com/office/drawing/2014/main" id="{BB115E12-30CC-66DA-B1A9-DA9F4E9F7F9E}"/>
              </a:ext>
            </a:extLst>
          </p:cNvPr>
          <p:cNvSpPr txBox="1">
            <a:spLocks/>
          </p:cNvSpPr>
          <p:nvPr/>
        </p:nvSpPr>
        <p:spPr>
          <a:xfrm>
            <a:off x="5062536" y="4704317"/>
            <a:ext cx="2066925" cy="48577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zh-CN" altLang="en-US" sz="2400" b="1" i="0" u="none" strike="noStrike" kern="1200" cap="none" spc="0" normalizeH="0" baseline="0" noProof="0" dirty="0">
                <a:ln>
                  <a:noFill/>
                </a:ln>
                <a:solidFill>
                  <a:srgbClr val="002060"/>
                </a:solidFill>
                <a:effectLst/>
                <a:uLnTx/>
                <a:uFillTx/>
                <a:latin typeface="微软雅黑"/>
                <a:ea typeface="微软雅黑" panose="020B0503020204020204" pitchFamily="34" charset="-122"/>
                <a:cs typeface="+mj-cs"/>
              </a:rPr>
              <a:t>指导教师</a:t>
            </a:r>
            <a:endParaRPr kumimoji="0" lang="en-US" altLang="zh-CN" sz="2400" b="1" i="0" u="none" strike="noStrike" kern="1200" cap="none" spc="0" normalizeH="0" baseline="0" noProof="0" dirty="0">
              <a:ln>
                <a:noFill/>
              </a:ln>
              <a:solidFill>
                <a:srgbClr val="002060"/>
              </a:solidFill>
              <a:effectLst/>
              <a:uLnTx/>
              <a:uFillTx/>
              <a:latin typeface="微软雅黑"/>
              <a:ea typeface="微软雅黑" panose="020B0503020204020204" pitchFamily="34" charset="-122"/>
              <a:cs typeface="+mj-cs"/>
            </a:endParaRPr>
          </a:p>
        </p:txBody>
      </p:sp>
      <p:sp>
        <p:nvSpPr>
          <p:cNvPr id="38" name="文本框 37">
            <a:extLst>
              <a:ext uri="{FF2B5EF4-FFF2-40B4-BE49-F238E27FC236}">
                <a16:creationId xmlns:a16="http://schemas.microsoft.com/office/drawing/2014/main" id="{C3F538ED-470A-2143-9205-9337D5B98E73}"/>
              </a:ext>
            </a:extLst>
          </p:cNvPr>
          <p:cNvSpPr txBox="1"/>
          <p:nvPr/>
        </p:nvSpPr>
        <p:spPr>
          <a:xfrm>
            <a:off x="1038224" y="5437056"/>
            <a:ext cx="10115550" cy="787523"/>
          </a:xfrm>
          <a:prstGeom prst="rect">
            <a:avLst/>
          </a:prstGeom>
          <a:noFill/>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曾进，</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现任同济大学软件学院助理教授，香港科技大学博士，毕业后曾在商汤科技任高级研究员。主要研究方向为</a:t>
            </a:r>
            <a:r>
              <a:rPr kumimoji="0" lang="en-US"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宋体" panose="02010600030101010101" pitchFamily="2" charset="-122"/>
              </a:rPr>
              <a:t>3D</a:t>
            </a:r>
            <a:r>
              <a:rPr kumimoji="0" lang="zh-CN"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宋体" panose="02010600030101010101" pitchFamily="2" charset="-122"/>
              </a:rPr>
              <a:t>视觉</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a:t>
            </a:r>
            <a:r>
              <a:rPr kumimoji="0" lang="zh-CN"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宋体" panose="02010600030101010101" pitchFamily="2" charset="-122"/>
              </a:rPr>
              <a:t>图信号处理</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，共发表</a:t>
            </a:r>
            <a:r>
              <a:rPr kumimoji="0" lang="en-US"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20</a:t>
            </a:r>
            <a:r>
              <a:rPr kumimoji="0" lang="zh-CN" altLang="en-US"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余</a:t>
            </a:r>
            <a:r>
              <a:rPr kumimoji="0" lang="zh-CN" altLang="zh-CN" sz="160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篇</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国际顶级期刊及会议，包括</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IEEE TIP</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IEEE TSP</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CVPR</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a:t>
            </a:r>
            <a:r>
              <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ECCV</a:t>
            </a:r>
            <a:r>
              <a:rPr kumimoji="0" lang="zh-CN"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等。</a:t>
            </a:r>
            <a:endPar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txBox="1"/>
          <p:nvPr/>
        </p:nvSpPr>
        <p:spPr>
          <a:xfrm>
            <a:off x="1885653" y="2818959"/>
            <a:ext cx="1973436" cy="1172788"/>
          </a:xfrm>
          <a:prstGeom prst="rect">
            <a:avLst/>
          </a:prstGeom>
        </p:spPr>
        <p:txBody>
          <a:bodyPr>
            <a:normAutofit/>
          </a:bodyPr>
          <a:lstStyle>
            <a:lvl1pPr algn="l" defTabSz="914400" rtl="0" eaLnBrk="1" latinLnBrk="0" hangingPunct="1">
              <a:lnSpc>
                <a:spcPct val="90000"/>
              </a:lnSpc>
              <a:spcBef>
                <a:spcPct val="0"/>
              </a:spcBef>
              <a:buNone/>
              <a:defRPr sz="2800" b="1" kern="1200">
                <a:solidFill>
                  <a:schemeClr val="tx1"/>
                </a:solidFill>
                <a:latin typeface="+mj-ea"/>
                <a:ea typeface="+mj-ea"/>
                <a:cs typeface="+mj-cs"/>
              </a:defRPr>
            </a:lvl1pPr>
          </a:lstStyle>
          <a:p>
            <a:pPr marL="0" marR="0" lvl="0" indent="0" algn="ctr" defTabSz="914400" rtl="0" eaLnBrk="1" fontAlgn="auto" latinLnBrk="0" hangingPunct="1">
              <a:lnSpc>
                <a:spcPct val="125000"/>
              </a:lnSpc>
              <a:spcBef>
                <a:spcPct val="0"/>
              </a:spcBef>
              <a:spcAft>
                <a:spcPts val="0"/>
              </a:spcAft>
              <a:buClrTx/>
              <a:buSzTx/>
              <a:buFontTx/>
              <a:buNone/>
              <a:tabLst/>
              <a:defRPr/>
            </a:pPr>
            <a:r>
              <a:rPr kumimoji="0" lang="zh-CN" altLang="en-US" sz="3200" b="1" i="0" u="none" strike="noStrike" kern="1200" cap="none" spc="0" normalizeH="0" baseline="0" noProof="0" dirty="0">
                <a:ln>
                  <a:noFill/>
                </a:ln>
                <a:solidFill>
                  <a:prstClr val="black"/>
                </a:solidFill>
                <a:effectLst/>
                <a:uLnTx/>
                <a:uFillTx/>
                <a:latin typeface="微软雅黑"/>
                <a:ea typeface="微软雅黑"/>
                <a:cs typeface="+mj-cs"/>
              </a:rPr>
              <a:t>目录</a:t>
            </a:r>
            <a:endParaRPr kumimoji="0" lang="en-US" altLang="zh-CN" sz="3200" b="1" i="0" u="none" strike="noStrike" kern="1200" cap="none" spc="0" normalizeH="0" baseline="0" noProof="0" dirty="0">
              <a:ln>
                <a:noFill/>
              </a:ln>
              <a:solidFill>
                <a:prstClr val="black"/>
              </a:solidFill>
              <a:effectLst/>
              <a:uLnTx/>
              <a:uFillTx/>
              <a:latin typeface="微软雅黑"/>
              <a:ea typeface="微软雅黑"/>
              <a:cs typeface="+mj-cs"/>
            </a:endParaRPr>
          </a:p>
          <a:p>
            <a:pPr marL="0" marR="0" lvl="0" indent="0" algn="ctr" defTabSz="914400" rtl="0" eaLnBrk="1" fontAlgn="auto" latinLnBrk="0" hangingPunct="1">
              <a:lnSpc>
                <a:spcPct val="125000"/>
              </a:lnSpc>
              <a:spcBef>
                <a:spcPct val="0"/>
              </a:spcBef>
              <a:spcAft>
                <a:spcPts val="0"/>
              </a:spcAft>
              <a:buClrTx/>
              <a:buSzTx/>
              <a:buFontTx/>
              <a:buNone/>
              <a:tabLst/>
              <a:defRPr/>
            </a:pPr>
            <a:r>
              <a:rPr kumimoji="0" lang="en-US" altLang="zh-CN" sz="2300" b="1" i="0" u="none" strike="noStrike" kern="1200" cap="none" spc="0" normalizeH="0" baseline="0" noProof="0" dirty="0">
                <a:ln>
                  <a:noFill/>
                </a:ln>
                <a:solidFill>
                  <a:srgbClr val="002060"/>
                </a:solidFill>
                <a:effectLst/>
                <a:uLnTx/>
                <a:uFillTx/>
                <a:latin typeface="微软雅黑"/>
                <a:ea typeface="微软雅黑"/>
                <a:cs typeface="+mj-cs"/>
              </a:rPr>
              <a:t>Contents</a:t>
            </a:r>
            <a:endParaRPr kumimoji="0" lang="zh-CN" altLang="en-US" sz="2300" b="1" i="0" u="none" strike="noStrike" kern="1200" cap="none" spc="0" normalizeH="0" baseline="0" noProof="0" dirty="0">
              <a:ln>
                <a:noFill/>
              </a:ln>
              <a:solidFill>
                <a:srgbClr val="002060"/>
              </a:solidFill>
              <a:effectLst/>
              <a:uLnTx/>
              <a:uFillTx/>
              <a:latin typeface="微软雅黑"/>
              <a:ea typeface="微软雅黑"/>
              <a:cs typeface="+mj-cs"/>
            </a:endParaRPr>
          </a:p>
        </p:txBody>
      </p:sp>
      <p:cxnSp>
        <p:nvCxnSpPr>
          <p:cNvPr id="23" name="直接连接符 22"/>
          <p:cNvCxnSpPr>
            <a:cxnSpLocks/>
          </p:cNvCxnSpPr>
          <p:nvPr/>
        </p:nvCxnSpPr>
        <p:spPr>
          <a:xfrm>
            <a:off x="4134126" y="830232"/>
            <a:ext cx="0" cy="5120230"/>
          </a:xfrm>
          <a:prstGeom prst="line">
            <a:avLst/>
          </a:prstGeom>
        </p:spPr>
        <p:style>
          <a:lnRef idx="1">
            <a:schemeClr val="accent1"/>
          </a:lnRef>
          <a:fillRef idx="0">
            <a:schemeClr val="accent1"/>
          </a:fillRef>
          <a:effectRef idx="0">
            <a:schemeClr val="accent1"/>
          </a:effectRef>
          <a:fontRef idx="minor">
            <a:schemeClr val="tx1"/>
          </a:fontRef>
        </p:style>
      </p:cxnSp>
      <p:grpSp>
        <p:nvGrpSpPr>
          <p:cNvPr id="55" name="组合 54"/>
          <p:cNvGrpSpPr/>
          <p:nvPr/>
        </p:nvGrpSpPr>
        <p:grpSpPr>
          <a:xfrm>
            <a:off x="898936" y="2464481"/>
            <a:ext cx="1973435" cy="1831294"/>
            <a:chOff x="3499700" y="3154849"/>
            <a:chExt cx="1107440" cy="838200"/>
          </a:xfrm>
        </p:grpSpPr>
        <p:cxnSp>
          <p:nvCxnSpPr>
            <p:cNvPr id="45" name="直接连接符 44"/>
            <p:cNvCxnSpPr/>
            <p:nvPr/>
          </p:nvCxnSpPr>
          <p:spPr>
            <a:xfrm>
              <a:off x="3499700" y="3154849"/>
              <a:ext cx="1107440" cy="0"/>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711367" y="3992574"/>
              <a:ext cx="895773" cy="47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711367" y="3154849"/>
              <a:ext cx="0" cy="83772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607140" y="3154849"/>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607140" y="3862356"/>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a16="http://schemas.microsoft.com/office/drawing/2014/main" id="{CE73EFFC-0B09-FA91-313E-706EE85E4A21}"/>
              </a:ext>
            </a:extLst>
          </p:cNvPr>
          <p:cNvGrpSpPr/>
          <p:nvPr/>
        </p:nvGrpSpPr>
        <p:grpSpPr>
          <a:xfrm>
            <a:off x="4939356" y="707978"/>
            <a:ext cx="5976775" cy="833690"/>
            <a:chOff x="5085129" y="793703"/>
            <a:chExt cx="5976775" cy="833690"/>
          </a:xfrm>
        </p:grpSpPr>
        <p:sp>
          <p:nvSpPr>
            <p:cNvPr id="6" name="椭圆 5"/>
            <p:cNvSpPr/>
            <p:nvPr/>
          </p:nvSpPr>
          <p:spPr>
            <a:xfrm>
              <a:off x="5085129" y="9159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1</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0" name="文本框 9"/>
            <p:cNvSpPr txBox="1"/>
            <p:nvPr/>
          </p:nvSpPr>
          <p:spPr>
            <a:xfrm>
              <a:off x="5866338" y="793703"/>
              <a:ext cx="5195566"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a:ea typeface="微软雅黑"/>
                  <a:cs typeface="+mn-cs"/>
                </a:rPr>
                <a:t>项目背景及研究现状</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u="none" strike="noStrike" kern="1200" cap="none" spc="0" normalizeH="0" baseline="0" noProof="0" dirty="0">
                  <a:ln>
                    <a:noFill/>
                  </a:ln>
                  <a:solidFill>
                    <a:srgbClr val="002060"/>
                  </a:solidFill>
                  <a:effectLst/>
                  <a:uLnTx/>
                  <a:uFillTx/>
                  <a:latin typeface="微软雅黑"/>
                  <a:ea typeface="微软雅黑"/>
                  <a:cs typeface="+mn-cs"/>
                </a:rPr>
                <a:t>Background and Research Status</a:t>
              </a:r>
              <a:endParaRPr kumimoji="0" lang="zh-CN" altLang="en-US" sz="1600" b="1" u="none" strike="noStrike" kern="1200" cap="none" spc="0" normalizeH="0" baseline="0" noProof="0" dirty="0">
                <a:ln>
                  <a:noFill/>
                </a:ln>
                <a:solidFill>
                  <a:srgbClr val="002060"/>
                </a:solidFill>
                <a:effectLst/>
                <a:uLnTx/>
                <a:uFillTx/>
                <a:latin typeface="微软雅黑"/>
                <a:ea typeface="微软雅黑"/>
                <a:cs typeface="+mn-cs"/>
              </a:endParaRPr>
            </a:p>
          </p:txBody>
        </p:sp>
      </p:grpSp>
      <p:grpSp>
        <p:nvGrpSpPr>
          <p:cNvPr id="25" name="组合 24">
            <a:extLst>
              <a:ext uri="{FF2B5EF4-FFF2-40B4-BE49-F238E27FC236}">
                <a16:creationId xmlns:a16="http://schemas.microsoft.com/office/drawing/2014/main" id="{043010AF-DD4A-98DE-70CE-AB61557C92DE}"/>
              </a:ext>
            </a:extLst>
          </p:cNvPr>
          <p:cNvGrpSpPr/>
          <p:nvPr/>
        </p:nvGrpSpPr>
        <p:grpSpPr>
          <a:xfrm>
            <a:off x="4939356" y="1826453"/>
            <a:ext cx="5976775" cy="833690"/>
            <a:chOff x="5085129" y="1898603"/>
            <a:chExt cx="5976775" cy="833690"/>
          </a:xfrm>
        </p:grpSpPr>
        <p:sp>
          <p:nvSpPr>
            <p:cNvPr id="4" name="椭圆 3">
              <a:extLst>
                <a:ext uri="{FF2B5EF4-FFF2-40B4-BE49-F238E27FC236}">
                  <a16:creationId xmlns:a16="http://schemas.microsoft.com/office/drawing/2014/main" id="{92C2460F-1A6D-B506-B1DA-3A572558FC74}"/>
                </a:ext>
              </a:extLst>
            </p:cNvPr>
            <p:cNvSpPr/>
            <p:nvPr/>
          </p:nvSpPr>
          <p:spPr>
            <a:xfrm>
              <a:off x="5085129" y="20208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2</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457D35C7-312D-214B-D248-296BE6A5F9A9}"/>
                </a:ext>
              </a:extLst>
            </p:cNvPr>
            <p:cNvSpPr txBox="1"/>
            <p:nvPr/>
          </p:nvSpPr>
          <p:spPr>
            <a:xfrm>
              <a:off x="5866338" y="1898603"/>
              <a:ext cx="5195566"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a:ea typeface="微软雅黑"/>
                  <a:cs typeface="+mn-cs"/>
                </a:rPr>
                <a:t>研究内容与创新点</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Research Content and Innovation</a:t>
              </a:r>
            </a:p>
          </p:txBody>
        </p:sp>
      </p:grpSp>
      <p:grpSp>
        <p:nvGrpSpPr>
          <p:cNvPr id="26" name="组合 25">
            <a:extLst>
              <a:ext uri="{FF2B5EF4-FFF2-40B4-BE49-F238E27FC236}">
                <a16:creationId xmlns:a16="http://schemas.microsoft.com/office/drawing/2014/main" id="{7277EA09-925A-5F00-AE0D-C589EF416170}"/>
              </a:ext>
            </a:extLst>
          </p:cNvPr>
          <p:cNvGrpSpPr/>
          <p:nvPr/>
        </p:nvGrpSpPr>
        <p:grpSpPr>
          <a:xfrm>
            <a:off x="4939356" y="2944928"/>
            <a:ext cx="5976775" cy="833690"/>
            <a:chOff x="5085129" y="2921209"/>
            <a:chExt cx="5976775" cy="833690"/>
          </a:xfrm>
        </p:grpSpPr>
        <p:sp>
          <p:nvSpPr>
            <p:cNvPr id="12" name="椭圆 11">
              <a:extLst>
                <a:ext uri="{FF2B5EF4-FFF2-40B4-BE49-F238E27FC236}">
                  <a16:creationId xmlns:a16="http://schemas.microsoft.com/office/drawing/2014/main" id="{2351CEEC-EF15-8BC6-9603-28B1C4D310E8}"/>
                </a:ext>
              </a:extLst>
            </p:cNvPr>
            <p:cNvSpPr/>
            <p:nvPr/>
          </p:nvSpPr>
          <p:spPr>
            <a:xfrm>
              <a:off x="5085129" y="3043463"/>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3</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3" name="文本框 12">
              <a:extLst>
                <a:ext uri="{FF2B5EF4-FFF2-40B4-BE49-F238E27FC236}">
                  <a16:creationId xmlns:a16="http://schemas.microsoft.com/office/drawing/2014/main" id="{C5B15E50-E71B-7CEF-3F6E-5F2574DFC72C}"/>
                </a:ext>
              </a:extLst>
            </p:cNvPr>
            <p:cNvSpPr txBox="1"/>
            <p:nvPr/>
          </p:nvSpPr>
          <p:spPr>
            <a:xfrm>
              <a:off x="5866338" y="2921209"/>
              <a:ext cx="5195566"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a:ea typeface="微软雅黑"/>
                  <a:cs typeface="+mn-cs"/>
                </a:rPr>
                <a:t>现有基础</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Existing Foundation</a:t>
              </a:r>
            </a:p>
          </p:txBody>
        </p:sp>
      </p:grpSp>
      <p:grpSp>
        <p:nvGrpSpPr>
          <p:cNvPr id="27" name="组合 26">
            <a:extLst>
              <a:ext uri="{FF2B5EF4-FFF2-40B4-BE49-F238E27FC236}">
                <a16:creationId xmlns:a16="http://schemas.microsoft.com/office/drawing/2014/main" id="{EBC417DD-816C-8A97-FF23-3E188E1526B8}"/>
              </a:ext>
            </a:extLst>
          </p:cNvPr>
          <p:cNvGrpSpPr/>
          <p:nvPr/>
        </p:nvGrpSpPr>
        <p:grpSpPr>
          <a:xfrm>
            <a:off x="4939356" y="4063403"/>
            <a:ext cx="5976775" cy="833690"/>
            <a:chOff x="5085129" y="4125708"/>
            <a:chExt cx="5976775" cy="833690"/>
          </a:xfrm>
        </p:grpSpPr>
        <p:sp>
          <p:nvSpPr>
            <p:cNvPr id="16" name="椭圆 15">
              <a:extLst>
                <a:ext uri="{FF2B5EF4-FFF2-40B4-BE49-F238E27FC236}">
                  <a16:creationId xmlns:a16="http://schemas.microsoft.com/office/drawing/2014/main" id="{9653703C-6629-F4B2-5872-727A3FEDF2E6}"/>
                </a:ext>
              </a:extLst>
            </p:cNvPr>
            <p:cNvSpPr/>
            <p:nvPr/>
          </p:nvSpPr>
          <p:spPr>
            <a:xfrm>
              <a:off x="5085129" y="4247962"/>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4</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8" name="文本框 17">
              <a:extLst>
                <a:ext uri="{FF2B5EF4-FFF2-40B4-BE49-F238E27FC236}">
                  <a16:creationId xmlns:a16="http://schemas.microsoft.com/office/drawing/2014/main" id="{F753F5D2-62C6-A4FF-018D-C15F01932297}"/>
                </a:ext>
              </a:extLst>
            </p:cNvPr>
            <p:cNvSpPr txBox="1"/>
            <p:nvPr/>
          </p:nvSpPr>
          <p:spPr>
            <a:xfrm>
              <a:off x="5866338" y="4125708"/>
              <a:ext cx="5195566"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a:ea typeface="微软雅黑"/>
                  <a:cs typeface="+mn-cs"/>
                </a:rPr>
                <a:t>研究安排</a:t>
              </a:r>
              <a:endPar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endParaRP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Research Arrangements</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grpSp>
        <p:nvGrpSpPr>
          <p:cNvPr id="28" name="组合 27">
            <a:extLst>
              <a:ext uri="{FF2B5EF4-FFF2-40B4-BE49-F238E27FC236}">
                <a16:creationId xmlns:a16="http://schemas.microsoft.com/office/drawing/2014/main" id="{4B204E49-8525-C856-A9D7-DB1FE9C6FF92}"/>
              </a:ext>
            </a:extLst>
          </p:cNvPr>
          <p:cNvGrpSpPr/>
          <p:nvPr/>
        </p:nvGrpSpPr>
        <p:grpSpPr>
          <a:xfrm>
            <a:off x="4939356" y="5181876"/>
            <a:ext cx="5976775" cy="833690"/>
            <a:chOff x="5085129" y="5267601"/>
            <a:chExt cx="5976775" cy="833690"/>
          </a:xfrm>
        </p:grpSpPr>
        <p:sp>
          <p:nvSpPr>
            <p:cNvPr id="20" name="椭圆 19">
              <a:extLst>
                <a:ext uri="{FF2B5EF4-FFF2-40B4-BE49-F238E27FC236}">
                  <a16:creationId xmlns:a16="http://schemas.microsoft.com/office/drawing/2014/main" id="{05D392E2-11A5-A328-A68C-7A4F6568A2A7}"/>
                </a:ext>
              </a:extLst>
            </p:cNvPr>
            <p:cNvSpPr/>
            <p:nvPr/>
          </p:nvSpPr>
          <p:spPr>
            <a:xfrm>
              <a:off x="5085129" y="5389855"/>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5</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1" name="文本框 20">
              <a:extLst>
                <a:ext uri="{FF2B5EF4-FFF2-40B4-BE49-F238E27FC236}">
                  <a16:creationId xmlns:a16="http://schemas.microsoft.com/office/drawing/2014/main" id="{4A49B0DE-F879-FACA-DF34-994CE16AF3EC}"/>
                </a:ext>
              </a:extLst>
            </p:cNvPr>
            <p:cNvSpPr txBox="1"/>
            <p:nvPr/>
          </p:nvSpPr>
          <p:spPr>
            <a:xfrm>
              <a:off x="5866338" y="5267601"/>
              <a:ext cx="5195566"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black"/>
                  </a:solidFill>
                  <a:effectLst/>
                  <a:uLnTx/>
                  <a:uFillTx/>
                  <a:latin typeface="微软雅黑"/>
                  <a:ea typeface="微软雅黑"/>
                  <a:cs typeface="+mn-cs"/>
                </a:rPr>
                <a:t>预期成果</a:t>
              </a:r>
              <a:endPar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endParaRP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Expected Results</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spTree>
    <p:extLst>
      <p:ext uri="{BB962C8B-B14F-4D97-AF65-F5344CB8AC3E}">
        <p14:creationId xmlns:p14="http://schemas.microsoft.com/office/powerpoint/2010/main" val="227114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01</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627722"/>
            <a:ext cx="7764473" cy="141205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项目背景及研究现状</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Background and Research Status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9">
            <a:extLst>
              <a:ext uri="{FF2B5EF4-FFF2-40B4-BE49-F238E27FC236}">
                <a16:creationId xmlns:a16="http://schemas.microsoft.com/office/drawing/2014/main" id="{67B92846-F438-C450-7C2A-32CE697517E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34" r="917"/>
          <a:stretch/>
        </p:blipFill>
        <p:spPr>
          <a:xfrm>
            <a:off x="4876800" y="3395507"/>
            <a:ext cx="6648449" cy="3353901"/>
          </a:xfrm>
          <a:prstGeom prst="rect">
            <a:avLst/>
          </a:prstGeom>
        </p:spPr>
      </p:pic>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项目背景及研究现状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Background and Research Status</a:t>
            </a: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p>
        </p:txBody>
      </p:sp>
      <p:sp>
        <p:nvSpPr>
          <p:cNvPr id="9" name="椭圆 8">
            <a:extLst>
              <a:ext uri="{FF2B5EF4-FFF2-40B4-BE49-F238E27FC236}">
                <a16:creationId xmlns:a16="http://schemas.microsoft.com/office/drawing/2014/main" id="{6E53D553-D14A-9510-29DC-0BD871A344F7}"/>
              </a:ext>
            </a:extLst>
          </p:cNvPr>
          <p:cNvSpPr/>
          <p:nvPr/>
        </p:nvSpPr>
        <p:spPr>
          <a:xfrm>
            <a:off x="9267825"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2877A471-42AB-DC68-B092-54364D1165E9}"/>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文本框 13">
            <a:extLst>
              <a:ext uri="{FF2B5EF4-FFF2-40B4-BE49-F238E27FC236}">
                <a16:creationId xmlns:a16="http://schemas.microsoft.com/office/drawing/2014/main" id="{4AA90CCC-D1CA-F9E8-FA91-B16AAA5F0BD4}"/>
              </a:ext>
            </a:extLst>
          </p:cNvPr>
          <p:cNvSpPr txBox="1"/>
          <p:nvPr/>
        </p:nvSpPr>
        <p:spPr>
          <a:xfrm>
            <a:off x="666751" y="1219200"/>
            <a:ext cx="167866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1.1 </a:t>
            </a: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项目背景</a:t>
            </a:r>
          </a:p>
        </p:txBody>
      </p:sp>
      <p:pic>
        <p:nvPicPr>
          <p:cNvPr id="5" name="图片 4">
            <a:extLst>
              <a:ext uri="{FF2B5EF4-FFF2-40B4-BE49-F238E27FC236}">
                <a16:creationId xmlns:a16="http://schemas.microsoft.com/office/drawing/2014/main" id="{3DBB4A1F-8F3E-E38F-BDB2-0D5B74F4ECFD}"/>
              </a:ext>
            </a:extLst>
          </p:cNvPr>
          <p:cNvPicPr>
            <a:picLocks noChangeAspect="1"/>
          </p:cNvPicPr>
          <p:nvPr/>
        </p:nvPicPr>
        <p:blipFill>
          <a:blip r:embed="rId4"/>
          <a:stretch>
            <a:fillRect/>
          </a:stretch>
        </p:blipFill>
        <p:spPr>
          <a:xfrm>
            <a:off x="666751" y="1758469"/>
            <a:ext cx="3706466" cy="2085959"/>
          </a:xfrm>
          <a:prstGeom prst="rect">
            <a:avLst/>
          </a:prstGeom>
        </p:spPr>
      </p:pic>
      <p:sp>
        <p:nvSpPr>
          <p:cNvPr id="16" name="文本框 15">
            <a:extLst>
              <a:ext uri="{FF2B5EF4-FFF2-40B4-BE49-F238E27FC236}">
                <a16:creationId xmlns:a16="http://schemas.microsoft.com/office/drawing/2014/main" id="{454A8DAA-908C-331F-F236-419D7AA1625C}"/>
              </a:ext>
            </a:extLst>
          </p:cNvPr>
          <p:cNvSpPr txBox="1"/>
          <p:nvPr/>
        </p:nvSpPr>
        <p:spPr>
          <a:xfrm>
            <a:off x="4518991" y="1619310"/>
            <a:ext cx="7006258" cy="1705403"/>
          </a:xfrm>
          <a:prstGeom prst="rect">
            <a:avLst/>
          </a:prstGeom>
          <a:noFill/>
        </p:spPr>
        <p:txBody>
          <a:bodyPr wrap="square" rtlCol="0">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zh-CN" sz="18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宋体" panose="02010600030101010101" pitchFamily="2" charset="-122"/>
              </a:rPr>
              <a:t>基于飞行时间法</a:t>
            </a:r>
            <a:r>
              <a:rPr kumimoji="0" lang="zh-CN"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a:t>
            </a:r>
            <a:r>
              <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Time-of-Flight</a:t>
            </a:r>
            <a:r>
              <a:rPr kumimoji="0" lang="zh-CN"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）是目前主流的三维成像方式。</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由于硬件限制，现有三维成像技术的硬件加速方案无法在小型化传感器上平衡低功耗和高精度需求。</a:t>
            </a: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endParaRP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因此迫切需要为边缘设备</a:t>
            </a:r>
            <a:r>
              <a:rPr lang="zh-CN" altLang="en-US" dirty="0">
                <a:solidFill>
                  <a:prstClr val="black"/>
                </a:solidFill>
                <a:latin typeface="微软雅黑" panose="020B0503020204020204" pitchFamily="34" charset="-122"/>
                <a:ea typeface="微软雅黑" panose="020B0503020204020204" pitchFamily="34" charset="-122"/>
                <a:cs typeface="宋体" panose="02010600030101010101" pitchFamily="2" charset="-122"/>
              </a:rPr>
              <a:t>设计</a:t>
            </a:r>
            <a:r>
              <a:rPr kumimoji="0" lang="zh-CN" altLang="en-US" sz="18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宋体" panose="02010600030101010101" pitchFamily="2" charset="-122"/>
              </a:rPr>
              <a:t>低功耗高性能</a:t>
            </a:r>
            <a:r>
              <a:rPr kumimoji="0" lang="zh-CN" altLang="en-US"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宋体" panose="02010600030101010101" pitchFamily="2" charset="-122"/>
              </a:rPr>
              <a:t>的三维图像处理算法。</a:t>
            </a:r>
          </a:p>
        </p:txBody>
      </p:sp>
      <p:pic>
        <p:nvPicPr>
          <p:cNvPr id="1026" name="Picture 2">
            <a:extLst>
              <a:ext uri="{FF2B5EF4-FFF2-40B4-BE49-F238E27FC236}">
                <a16:creationId xmlns:a16="http://schemas.microsoft.com/office/drawing/2014/main" id="{107AC1D1-32C1-C906-A9B2-CA9B61EA6E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6751" y="3983587"/>
            <a:ext cx="3706466" cy="2061722"/>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66502FFC-FB33-5681-AF63-0E8C00EF3677}"/>
              </a:ext>
            </a:extLst>
          </p:cNvPr>
          <p:cNvSpPr txBox="1"/>
          <p:nvPr/>
        </p:nvSpPr>
        <p:spPr>
          <a:xfrm>
            <a:off x="666751" y="6045309"/>
            <a:ext cx="3706466" cy="584775"/>
          </a:xfrm>
          <a:prstGeom prst="rect">
            <a:avLst/>
          </a:prstGeom>
          <a:noFill/>
        </p:spPr>
        <p:txBody>
          <a:bodyPr wrap="square">
            <a:spAutoFit/>
          </a:bodyPr>
          <a:lstStyle/>
          <a:p>
            <a:pPr algn="ctr" fontAlgn="base"/>
            <a:r>
              <a:rPr lang="en-US" altLang="zh-CN" sz="1600" i="0" dirty="0">
                <a:solidFill>
                  <a:schemeClr val="bg1">
                    <a:lumMod val="50000"/>
                  </a:schemeClr>
                </a:solidFill>
                <a:effectLst/>
                <a:highlight>
                  <a:srgbClr val="FFFFFF"/>
                </a:highlight>
                <a:latin typeface="微软雅黑" panose="020B0503020204020204" pitchFamily="34" charset="-122"/>
                <a:ea typeface="微软雅黑" panose="020B0503020204020204" pitchFamily="34" charset="-122"/>
              </a:rPr>
              <a:t>3D Vision Product Suite Based on Microsoft </a:t>
            </a:r>
            <a:r>
              <a:rPr lang="en-US" altLang="zh-CN" sz="1600" i="0" dirty="0" err="1">
                <a:solidFill>
                  <a:schemeClr val="bg1">
                    <a:lumMod val="50000"/>
                  </a:schemeClr>
                </a:solidFill>
                <a:effectLst/>
                <a:highlight>
                  <a:srgbClr val="FFFFFF"/>
                </a:highlight>
                <a:latin typeface="微软雅黑" panose="020B0503020204020204" pitchFamily="34" charset="-122"/>
                <a:ea typeface="微软雅黑" panose="020B0503020204020204" pitchFamily="34" charset="-122"/>
              </a:rPr>
              <a:t>iToF</a:t>
            </a:r>
            <a:r>
              <a:rPr lang="en-US" altLang="zh-CN" sz="1600" i="0" dirty="0">
                <a:solidFill>
                  <a:schemeClr val="bg1">
                    <a:lumMod val="50000"/>
                  </a:schemeClr>
                </a:solidFill>
                <a:effectLst/>
                <a:highlight>
                  <a:srgbClr val="FFFFFF"/>
                </a:highlight>
                <a:latin typeface="微软雅黑" panose="020B0503020204020204" pitchFamily="34" charset="-122"/>
                <a:ea typeface="微软雅黑" panose="020B0503020204020204" pitchFamily="34" charset="-122"/>
              </a:rPr>
              <a:t> Depth Technology</a:t>
            </a:r>
          </a:p>
        </p:txBody>
      </p:sp>
    </p:spTree>
    <p:extLst>
      <p:ext uri="{BB962C8B-B14F-4D97-AF65-F5344CB8AC3E}">
        <p14:creationId xmlns:p14="http://schemas.microsoft.com/office/powerpoint/2010/main" val="3009053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项目背景及研究现状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Background and Research Status</a:t>
            </a:r>
            <a:r>
              <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p>
        </p:txBody>
      </p:sp>
      <p:sp>
        <p:nvSpPr>
          <p:cNvPr id="9" name="椭圆 8">
            <a:extLst>
              <a:ext uri="{FF2B5EF4-FFF2-40B4-BE49-F238E27FC236}">
                <a16:creationId xmlns:a16="http://schemas.microsoft.com/office/drawing/2014/main" id="{6E53D553-D14A-9510-29DC-0BD871A344F7}"/>
              </a:ext>
            </a:extLst>
          </p:cNvPr>
          <p:cNvSpPr/>
          <p:nvPr/>
        </p:nvSpPr>
        <p:spPr>
          <a:xfrm>
            <a:off x="9267825"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2877A471-42AB-DC68-B092-54364D1165E9}"/>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文本框 13">
            <a:extLst>
              <a:ext uri="{FF2B5EF4-FFF2-40B4-BE49-F238E27FC236}">
                <a16:creationId xmlns:a16="http://schemas.microsoft.com/office/drawing/2014/main" id="{4AA90CCC-D1CA-F9E8-FA91-B16AAA5F0BD4}"/>
              </a:ext>
            </a:extLst>
          </p:cNvPr>
          <p:cNvSpPr txBox="1"/>
          <p:nvPr/>
        </p:nvSpPr>
        <p:spPr>
          <a:xfrm>
            <a:off x="666751" y="1219200"/>
            <a:ext cx="167866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1.2 </a:t>
            </a: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研究现状</a:t>
            </a:r>
          </a:p>
        </p:txBody>
      </p:sp>
      <p:sp>
        <p:nvSpPr>
          <p:cNvPr id="2" name="矩形: 圆角 1">
            <a:extLst>
              <a:ext uri="{FF2B5EF4-FFF2-40B4-BE49-F238E27FC236}">
                <a16:creationId xmlns:a16="http://schemas.microsoft.com/office/drawing/2014/main" id="{1623A49B-838E-0528-68B0-273B102061EB}"/>
              </a:ext>
            </a:extLst>
          </p:cNvPr>
          <p:cNvSpPr/>
          <p:nvPr/>
        </p:nvSpPr>
        <p:spPr>
          <a:xfrm>
            <a:off x="676459" y="2163132"/>
            <a:ext cx="5267141" cy="3542343"/>
          </a:xfrm>
          <a:prstGeom prst="roundRect">
            <a:avLst>
              <a:gd name="adj" fmla="val 5121"/>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这类方法基于经典统计学模型，通过图像结构先验知识设计优化算法。首先，</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libfreenect2</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是基于</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Kinect v2</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开发的原始</a:t>
            </a: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信号处理软件，整体处理框架被广泛使用，其中复原模块基于双边滤波的去噪模块，可实现实时处理</a:t>
            </a:r>
            <a:r>
              <a:rPr kumimoji="0" lang="en-US" altLang="zh-CN" sz="120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Lenzen</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等人基于实验，对比了去噪模块在处理流程中位置和去噪方法的不同对结果锐利度、平滑度的影响，其中在原始自相关数据上使用双边滤波并加以中值滤波获得了最优的效果</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Frank</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等人对深度重建过程进行建模，得到深度图噪声模型为偏移正态分布，并且噪声方差反比与信号幅值的平方，可以依据信号幅值推测噪声分布</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[3]</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基于此噪声模型，</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Reynolds</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利用信号幅值作为置信度，作为均值滤波的系数，从而避免低置信度的像素对滤波结果造成影响</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[4]</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endPar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endParaRPr>
          </a:p>
          <a:p>
            <a:pPr marL="171450" marR="0" lvl="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Mihail</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 </a:t>
            </a: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Georgiev</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等人针对在低感测环境（</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LSE</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）下的</a:t>
            </a: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数据进行去噪处理，使用了一种基于非局部均值（</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NLM</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）的复数域去噪方法</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[5]</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endPar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endParaRPr>
          </a:p>
          <a:p>
            <a:pPr algn="just">
              <a:spcBef>
                <a:spcPts val="800"/>
              </a:spcBef>
              <a:defRPr/>
            </a:pP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该类方法功耗低实时性强，但使用的方法对</a:t>
            </a:r>
            <a:r>
              <a:rPr kumimoji="0" lang="en-US" altLang="zh-CN" sz="2000" i="0" u="none" strike="noStrike" kern="1200" cap="none" spc="0" normalizeH="0" baseline="0" noProof="0" dirty="0" err="1">
                <a:ln>
                  <a:noFill/>
                </a:ln>
                <a:solidFill>
                  <a:schemeClr val="tx1"/>
                </a:solidFill>
                <a:effectLst/>
                <a:uLnTx/>
                <a:uFillTx/>
                <a:latin typeface="微软雅黑" panose="020B0503020204020204" pitchFamily="34" charset="-122"/>
                <a:ea typeface="微软雅黑" panose="020B0503020204020204" pitchFamily="34" charset="-122"/>
                <a:cs typeface="+mn-cs"/>
              </a:rPr>
              <a:t>ToF</a:t>
            </a: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传感器</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缺乏针对性</a:t>
            </a: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精度有限</a:t>
            </a: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endParaRPr kumimoji="0" lang="en-US" altLang="zh-CN"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endParaRPr>
          </a:p>
        </p:txBody>
      </p:sp>
      <p:sp>
        <p:nvSpPr>
          <p:cNvPr id="4" name="矩形: 圆角 3">
            <a:extLst>
              <a:ext uri="{FF2B5EF4-FFF2-40B4-BE49-F238E27FC236}">
                <a16:creationId xmlns:a16="http://schemas.microsoft.com/office/drawing/2014/main" id="{F38DCDA9-3F21-89C6-A15A-5A58DD81EBA7}"/>
              </a:ext>
            </a:extLst>
          </p:cNvPr>
          <p:cNvSpPr/>
          <p:nvPr/>
        </p:nvSpPr>
        <p:spPr>
          <a:xfrm>
            <a:off x="673101" y="1706549"/>
            <a:ext cx="5277328" cy="456583"/>
          </a:xfrm>
          <a:prstGeom prst="roundRect">
            <a:avLst>
              <a:gd name="adj" fmla="val 2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0" marR="0" lvl="0" indent="0" algn="ctr" defTabSz="913765"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基于模型的原始数据处理</a:t>
            </a:r>
          </a:p>
        </p:txBody>
      </p:sp>
      <p:sp>
        <p:nvSpPr>
          <p:cNvPr id="25" name="文本框 24">
            <a:extLst>
              <a:ext uri="{FF2B5EF4-FFF2-40B4-BE49-F238E27FC236}">
                <a16:creationId xmlns:a16="http://schemas.microsoft.com/office/drawing/2014/main" id="{CC48E11D-2366-40D6-837F-AB26262DBB11}"/>
              </a:ext>
            </a:extLst>
          </p:cNvPr>
          <p:cNvSpPr txBox="1"/>
          <p:nvPr/>
        </p:nvSpPr>
        <p:spPr>
          <a:xfrm>
            <a:off x="673101" y="5707393"/>
            <a:ext cx="10852629" cy="961289"/>
          </a:xfrm>
          <a:prstGeom prst="rect">
            <a:avLst/>
          </a:prstGeom>
          <a:noFill/>
        </p:spPr>
        <p:txBody>
          <a:bodyPr wrap="square" anchor="b" anchorCtr="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2000"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然而，针对</a:t>
            </a:r>
            <a:r>
              <a:rPr kumimoji="0" lang="en-US" altLang="zh-CN" sz="2000" i="0" u="none" strike="noStrike" kern="1200" cap="none" spc="0" normalizeH="0" baseline="0" noProof="0" dirty="0" err="1">
                <a:ln>
                  <a:noFill/>
                </a:ln>
                <a:solidFill>
                  <a:srgbClr val="002060"/>
                </a:solidFill>
                <a:effectLst/>
                <a:uLnTx/>
                <a:uFillTx/>
                <a:latin typeface="微软雅黑" panose="020B0503020204020204" pitchFamily="34" charset="-122"/>
                <a:ea typeface="微软雅黑" panose="020B0503020204020204" pitchFamily="34" charset="-122"/>
                <a:cs typeface="+mn-cs"/>
              </a:rPr>
              <a:t>ToF</a:t>
            </a:r>
            <a:r>
              <a:rPr kumimoji="0" lang="zh-CN" altLang="en-US" sz="2000"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传感器原始数据处理的网络轻量化还鲜有研究，因此亟需提出</a:t>
            </a:r>
            <a:r>
              <a:rPr kumimoji="0" lang="zh-CN" altLang="en-US" sz="20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三维图像传感器信号增强网络的轻量化方法</a:t>
            </a:r>
            <a:r>
              <a:rPr kumimoji="0" lang="zh-CN" altLang="en-US" sz="2000"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，推动</a:t>
            </a:r>
            <a:r>
              <a:rPr kumimoji="0" lang="en-US" altLang="zh-CN" sz="2000" i="0" u="none" strike="noStrike" kern="1200" cap="none" spc="0" normalizeH="0" baseline="0" noProof="0" dirty="0" err="1">
                <a:ln>
                  <a:noFill/>
                </a:ln>
                <a:solidFill>
                  <a:srgbClr val="002060"/>
                </a:solidFill>
                <a:effectLst/>
                <a:uLnTx/>
                <a:uFillTx/>
                <a:latin typeface="微软雅黑" panose="020B0503020204020204" pitchFamily="34" charset="-122"/>
                <a:ea typeface="微软雅黑" panose="020B0503020204020204" pitchFamily="34" charset="-122"/>
                <a:cs typeface="+mn-cs"/>
              </a:rPr>
              <a:t>ToF</a:t>
            </a:r>
            <a:r>
              <a:rPr kumimoji="0" lang="zh-CN" altLang="en-US" sz="2000"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传感器的实际应用。</a:t>
            </a:r>
            <a:endParaRPr kumimoji="0" lang="en-US" altLang="zh-CN" sz="2000"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p:txBody>
      </p:sp>
      <p:sp>
        <p:nvSpPr>
          <p:cNvPr id="24" name="矩形: 圆角 23">
            <a:extLst>
              <a:ext uri="{FF2B5EF4-FFF2-40B4-BE49-F238E27FC236}">
                <a16:creationId xmlns:a16="http://schemas.microsoft.com/office/drawing/2014/main" id="{6F5E3032-D891-A1B2-3957-BFB162A1FC16}"/>
              </a:ext>
            </a:extLst>
          </p:cNvPr>
          <p:cNvSpPr/>
          <p:nvPr/>
        </p:nvSpPr>
        <p:spPr>
          <a:xfrm>
            <a:off x="6251760" y="2163132"/>
            <a:ext cx="5267141" cy="3542343"/>
          </a:xfrm>
          <a:prstGeom prst="roundRect">
            <a:avLst>
              <a:gd name="adj" fmla="val 5121"/>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近年来，深度学习的引入大大提升了三维成像质量，取得了令人鼓舞的成果。</a:t>
            </a:r>
          </a:p>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Su</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等人利用端到端的深度神经网络整体替换模块化</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3D ISP</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，对</a:t>
            </a: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原始信号进行去噪和多径干扰纠正，输出经过复原的深度图</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[6]</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Guo</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等人建立了</a:t>
            </a: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的仿真数据集，并利用该数据集进行分阶段的深度神经网络训练，进行去噪、多径干扰纠正和运动模糊去除</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[7]</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Dong </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等人通过考虑不同尺度下的场景全局几何信息，预测不同尺度下的深度残差并进行融合，提升去噪精度</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[8]</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p>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另外，同时利用原始数据和深度图、信号强度图作为输入进行多次迭代</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[9]</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和表面法向量联合预测</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[10]</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，进行精细处理。</a:t>
            </a:r>
          </a:p>
          <a:p>
            <a:pPr marL="171450" marR="0" lvl="0" indent="-171450" algn="just" defTabSz="914400" rtl="0" eaLnBrk="1" fontAlgn="auto" latinLnBrk="0" hangingPunct="1">
              <a:lnSpc>
                <a:spcPct val="100000"/>
              </a:lnSpc>
              <a:spcBef>
                <a:spcPts val="550"/>
              </a:spcBef>
              <a:buClrTx/>
              <a:buSzTx/>
              <a:buFont typeface="Arial" panose="020B0604020202020204" pitchFamily="34" charset="0"/>
              <a:buChar char="•"/>
              <a:tabLst/>
              <a:defRPr/>
            </a:pPr>
            <a:r>
              <a:rPr kumimoji="0" lang="en-US" altLang="zh-CN" sz="1200" b="0" i="0" u="none" strike="noStrike" kern="1200" cap="none" spc="0" normalizeH="0" baseline="0" noProof="0" dirty="0" err="1">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Agresti</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等人关注由于网络在仿真数据上训练，真实场景泛化能力不足，所以通过生成对抗网络在真实数据上进行自监督提升泛化性</a:t>
            </a:r>
            <a:r>
              <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[11]</a:t>
            </a:r>
            <a:r>
              <a:rPr kumimoji="0" lang="zh-CN" altLang="en-US"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rPr>
              <a:t>。</a:t>
            </a:r>
            <a:endParaRPr kumimoji="0" lang="en-US" altLang="zh-CN" sz="1200" b="0" i="0" u="none" strike="noStrike" kern="1200" cap="none" spc="0" normalizeH="0" baseline="0" noProof="0" dirty="0">
              <a:ln>
                <a:noFill/>
              </a:ln>
              <a:solidFill>
                <a:schemeClr val="bg2">
                  <a:lumMod val="25000"/>
                </a:schemeClr>
              </a:solidFill>
              <a:effectLst/>
              <a:uLnTx/>
              <a:uFillTx/>
              <a:latin typeface="微软雅黑" panose="020B0503020204020204" pitchFamily="34" charset="-122"/>
              <a:ea typeface="微软雅黑" panose="020B0503020204020204" pitchFamily="34" charset="-122"/>
              <a:cs typeface="+mn-cs"/>
            </a:endParaRPr>
          </a:p>
          <a:p>
            <a:pPr algn="just">
              <a:spcBef>
                <a:spcPts val="750"/>
              </a:spcBef>
              <a:defRPr/>
            </a:pP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这类方法尤其是深度神经网络忽略复杂度，导致</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功耗高</a:t>
            </a: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，传感器</a:t>
            </a:r>
            <a:r>
              <a:rPr kumimoji="0" lang="zh-CN" altLang="en-US" sz="2000" b="1"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小型化困难</a:t>
            </a:r>
            <a:r>
              <a:rPr kumimoji="0" lang="zh-CN" altLang="en-US" sz="20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cs"/>
              </a:rPr>
              <a:t>。</a:t>
            </a:r>
          </a:p>
        </p:txBody>
      </p:sp>
      <p:sp>
        <p:nvSpPr>
          <p:cNvPr id="26" name="矩形: 圆角 25">
            <a:extLst>
              <a:ext uri="{FF2B5EF4-FFF2-40B4-BE49-F238E27FC236}">
                <a16:creationId xmlns:a16="http://schemas.microsoft.com/office/drawing/2014/main" id="{763A24AA-3E75-5870-DF7E-D8F8D7890C2F}"/>
              </a:ext>
            </a:extLst>
          </p:cNvPr>
          <p:cNvSpPr/>
          <p:nvPr/>
        </p:nvSpPr>
        <p:spPr>
          <a:xfrm>
            <a:off x="6248402" y="1706549"/>
            <a:ext cx="5277328" cy="456583"/>
          </a:xfrm>
          <a:prstGeom prst="roundRect">
            <a:avLst>
              <a:gd name="adj" fmla="val 2000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marL="0" marR="0" lvl="0" indent="0" algn="ctr" defTabSz="913765" rtl="0" eaLnBrk="1" fontAlgn="auto" latinLnBrk="0" hangingPunct="1">
              <a:lnSpc>
                <a:spcPct val="100000"/>
              </a:lnSpc>
              <a:spcBef>
                <a:spcPts val="0"/>
              </a:spcBef>
              <a:spcAft>
                <a:spcPts val="0"/>
              </a:spcAft>
              <a:buClrTx/>
              <a:buSzTx/>
              <a:buFontTx/>
              <a:buNone/>
              <a:tabLst/>
              <a:defRPr/>
            </a:pPr>
            <a:r>
              <a:rPr kumimoji="0" lang="zh-CN" altLang="en-US"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基于深度学习的原始数据处理</a:t>
            </a:r>
          </a:p>
        </p:txBody>
      </p:sp>
    </p:spTree>
    <p:extLst>
      <p:ext uri="{BB962C8B-B14F-4D97-AF65-F5344CB8AC3E}">
        <p14:creationId xmlns:p14="http://schemas.microsoft.com/office/powerpoint/2010/main" val="3323965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02</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627722"/>
            <a:ext cx="7764473" cy="141205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研究</a:t>
            </a:r>
            <a:r>
              <a:rPr lang="zh-CN" altLang="en-US" sz="3600" b="1" dirty="0">
                <a:solidFill>
                  <a:prstClr val="black"/>
                </a:solidFill>
                <a:latin typeface="微软雅黑"/>
                <a:ea typeface="微软雅黑"/>
              </a:rPr>
              <a:t>内容</a:t>
            </a:r>
            <a:r>
              <a:rPr kumimoji="0" lang="zh-CN" altLang="en-US" sz="3600" b="1" i="0" u="none" strike="noStrike" kern="1200" cap="none" spc="0" normalizeH="0" baseline="0" noProof="0" dirty="0">
                <a:ln>
                  <a:noFill/>
                </a:ln>
                <a:solidFill>
                  <a:prstClr val="black"/>
                </a:solidFill>
                <a:effectLst/>
                <a:uLnTx/>
                <a:uFillTx/>
                <a:latin typeface="微软雅黑"/>
                <a:ea typeface="微软雅黑"/>
                <a:cs typeface="+mn-cs"/>
              </a:rPr>
              <a:t>与创新点</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Research </a:t>
            </a:r>
            <a:r>
              <a:rPr lang="en-US" altLang="zh-CN" sz="2400" b="1" dirty="0">
                <a:solidFill>
                  <a:srgbClr val="002060"/>
                </a:solidFill>
                <a:latin typeface="微软雅黑"/>
                <a:ea typeface="微软雅黑"/>
              </a:rPr>
              <a:t>Content</a:t>
            </a:r>
            <a:r>
              <a:rPr kumimoji="0" lang="en-US" altLang="zh-CN" sz="2400" b="1" i="0" u="none" strike="noStrike" kern="1200" cap="none" spc="0" normalizeH="0" baseline="0" noProof="0" dirty="0">
                <a:ln>
                  <a:noFill/>
                </a:ln>
                <a:solidFill>
                  <a:srgbClr val="002060"/>
                </a:solidFill>
                <a:effectLst/>
                <a:uLnTx/>
                <a:uFillTx/>
                <a:latin typeface="微软雅黑"/>
                <a:ea typeface="微软雅黑"/>
                <a:cs typeface="+mn-cs"/>
              </a:rPr>
              <a:t> and Innovation</a:t>
            </a:r>
          </a:p>
        </p:txBody>
      </p:sp>
    </p:spTree>
    <p:extLst>
      <p:ext uri="{BB962C8B-B14F-4D97-AF65-F5344CB8AC3E}">
        <p14:creationId xmlns:p14="http://schemas.microsoft.com/office/powerpoint/2010/main" val="2927716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3"/>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研究</a:t>
            </a:r>
            <a:r>
              <a:rPr lang="zh-CN" altLang="en-US" dirty="0">
                <a:solidFill>
                  <a:prstClr val="black"/>
                </a:solidFill>
                <a:latin typeface="微软雅黑" panose="020B0503020204020204" pitchFamily="34" charset="-122"/>
                <a:ea typeface="微软雅黑" panose="020B0503020204020204" pitchFamily="34" charset="-122"/>
              </a:rPr>
              <a:t>内容</a:t>
            </a: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与创新点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Research </a:t>
            </a:r>
            <a:r>
              <a:rPr lang="en-US" altLang="zh-CN" sz="1800" dirty="0">
                <a:solidFill>
                  <a:prstClr val="black"/>
                </a:solidFill>
                <a:latin typeface="微软雅黑" panose="020B0503020204020204" pitchFamily="34" charset="-122"/>
                <a:ea typeface="微软雅黑" panose="020B0503020204020204" pitchFamily="34" charset="-122"/>
              </a:rPr>
              <a:t>Content</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and Innovation</a:t>
            </a:r>
          </a:p>
        </p:txBody>
      </p:sp>
      <p:sp>
        <p:nvSpPr>
          <p:cNvPr id="2" name="文本框 1">
            <a:extLst>
              <a:ext uri="{FF2B5EF4-FFF2-40B4-BE49-F238E27FC236}">
                <a16:creationId xmlns:a16="http://schemas.microsoft.com/office/drawing/2014/main" id="{87E53C85-CFBC-BE78-1137-A5E1F841C65D}"/>
              </a:ext>
            </a:extLst>
          </p:cNvPr>
          <p:cNvSpPr txBox="1"/>
          <p:nvPr/>
        </p:nvSpPr>
        <p:spPr>
          <a:xfrm>
            <a:off x="666751" y="1219200"/>
            <a:ext cx="1678665"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prstClr val="black"/>
                </a:solidFill>
                <a:latin typeface="微软雅黑" panose="020B0503020204020204" pitchFamily="34" charset="-122"/>
                <a:ea typeface="微软雅黑" panose="020B0503020204020204" pitchFamily="34" charset="-122"/>
              </a:rPr>
              <a:t>2</a:t>
            </a:r>
            <a:r>
              <a:rPr kumimoji="0" lang="en-US" altLang="zh-CN"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.1 </a:t>
            </a: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研究</a:t>
            </a:r>
            <a:r>
              <a:rPr lang="zh-CN" altLang="en-US" sz="2000" b="1" dirty="0">
                <a:solidFill>
                  <a:prstClr val="black"/>
                </a:solidFill>
                <a:latin typeface="微软雅黑" panose="020B0503020204020204" pitchFamily="34" charset="-122"/>
                <a:ea typeface="微软雅黑" panose="020B0503020204020204" pitchFamily="34" charset="-122"/>
              </a:rPr>
              <a:t>内容</a:t>
            </a:r>
            <a:endPar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5" name="文本框 4">
            <a:extLst>
              <a:ext uri="{FF2B5EF4-FFF2-40B4-BE49-F238E27FC236}">
                <a16:creationId xmlns:a16="http://schemas.microsoft.com/office/drawing/2014/main" id="{ECE4E1FF-28E0-7DD2-F3B1-DB639A9A1C8A}"/>
              </a:ext>
            </a:extLst>
          </p:cNvPr>
          <p:cNvSpPr txBox="1"/>
          <p:nvPr/>
        </p:nvSpPr>
        <p:spPr>
          <a:xfrm>
            <a:off x="657450" y="3401714"/>
            <a:ext cx="1682152" cy="58477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01</a:t>
            </a:r>
          </a:p>
        </p:txBody>
      </p:sp>
      <p:sp>
        <p:nvSpPr>
          <p:cNvPr id="6" name="文本框 5">
            <a:extLst>
              <a:ext uri="{FF2B5EF4-FFF2-40B4-BE49-F238E27FC236}">
                <a16:creationId xmlns:a16="http://schemas.microsoft.com/office/drawing/2014/main" id="{B5052B27-2F1C-97FD-AA7D-DA510D9FE602}"/>
              </a:ext>
            </a:extLst>
          </p:cNvPr>
          <p:cNvSpPr txBox="1"/>
          <p:nvPr/>
        </p:nvSpPr>
        <p:spPr>
          <a:xfrm>
            <a:off x="6299936" y="3401714"/>
            <a:ext cx="1682152" cy="58477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03</a:t>
            </a:r>
          </a:p>
        </p:txBody>
      </p:sp>
      <p:sp>
        <p:nvSpPr>
          <p:cNvPr id="7" name="文本框 6">
            <a:extLst>
              <a:ext uri="{FF2B5EF4-FFF2-40B4-BE49-F238E27FC236}">
                <a16:creationId xmlns:a16="http://schemas.microsoft.com/office/drawing/2014/main" id="{A91FAC3F-0702-BFC0-7CD4-82A0BD2942E1}"/>
              </a:ext>
            </a:extLst>
          </p:cNvPr>
          <p:cNvSpPr txBox="1"/>
          <p:nvPr/>
        </p:nvSpPr>
        <p:spPr>
          <a:xfrm>
            <a:off x="3373137" y="4191715"/>
            <a:ext cx="1682152" cy="58477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02</a:t>
            </a:r>
          </a:p>
        </p:txBody>
      </p:sp>
      <p:sp>
        <p:nvSpPr>
          <p:cNvPr id="8" name="文本框 7">
            <a:extLst>
              <a:ext uri="{FF2B5EF4-FFF2-40B4-BE49-F238E27FC236}">
                <a16:creationId xmlns:a16="http://schemas.microsoft.com/office/drawing/2014/main" id="{52E947AF-081F-EFD7-466C-960C4742B554}"/>
              </a:ext>
            </a:extLst>
          </p:cNvPr>
          <p:cNvSpPr txBox="1"/>
          <p:nvPr/>
        </p:nvSpPr>
        <p:spPr>
          <a:xfrm>
            <a:off x="9051118" y="4191714"/>
            <a:ext cx="1682152" cy="584775"/>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rPr>
              <a:t>04</a:t>
            </a:r>
          </a:p>
        </p:txBody>
      </p:sp>
      <p:cxnSp>
        <p:nvCxnSpPr>
          <p:cNvPr id="14" name="直接连接符 13">
            <a:extLst>
              <a:ext uri="{FF2B5EF4-FFF2-40B4-BE49-F238E27FC236}">
                <a16:creationId xmlns:a16="http://schemas.microsoft.com/office/drawing/2014/main" id="{EC16ADC7-B8E1-A284-3AC2-1ECA70065584}"/>
              </a:ext>
            </a:extLst>
          </p:cNvPr>
          <p:cNvCxnSpPr/>
          <p:nvPr/>
        </p:nvCxnSpPr>
        <p:spPr>
          <a:xfrm>
            <a:off x="3187860" y="1781234"/>
            <a:ext cx="0" cy="2870590"/>
          </a:xfrm>
          <a:prstGeom prst="line">
            <a:avLst/>
          </a:prstGeom>
          <a:ln>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50C05AB8-ECAE-1543-A387-B67D3DDA9770}"/>
              </a:ext>
            </a:extLst>
          </p:cNvPr>
          <p:cNvCxnSpPr/>
          <p:nvPr/>
        </p:nvCxnSpPr>
        <p:spPr>
          <a:xfrm>
            <a:off x="8762943" y="1781234"/>
            <a:ext cx="0" cy="2870590"/>
          </a:xfrm>
          <a:prstGeom prst="line">
            <a:avLst/>
          </a:prstGeom>
          <a:ln>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41DA3361-1571-6653-331B-118502E93726}"/>
              </a:ext>
            </a:extLst>
          </p:cNvPr>
          <p:cNvCxnSpPr>
            <a:cxnSpLocks/>
          </p:cNvCxnSpPr>
          <p:nvPr/>
        </p:nvCxnSpPr>
        <p:spPr>
          <a:xfrm flipV="1">
            <a:off x="6170699" y="3400217"/>
            <a:ext cx="0" cy="2870590"/>
          </a:xfrm>
          <a:prstGeom prst="line">
            <a:avLst/>
          </a:prstGeom>
          <a:ln>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7892D57D-68C5-8060-4BB9-02A475BF4B6F}"/>
              </a:ext>
            </a:extLst>
          </p:cNvPr>
          <p:cNvCxnSpPr>
            <a:cxnSpLocks/>
          </p:cNvCxnSpPr>
          <p:nvPr/>
        </p:nvCxnSpPr>
        <p:spPr>
          <a:xfrm>
            <a:off x="666751" y="4066184"/>
            <a:ext cx="1085849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B5E2655D-D7B6-D618-F193-C619CA6CD1E0}"/>
              </a:ext>
            </a:extLst>
          </p:cNvPr>
          <p:cNvSpPr txBox="1"/>
          <p:nvPr/>
        </p:nvSpPr>
        <p:spPr>
          <a:xfrm>
            <a:off x="657451" y="4195992"/>
            <a:ext cx="2057174" cy="58477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kumimoji="0" lang="zh-CN" altLang="en-US"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建立有效的神经网络进行画质提升</a:t>
            </a:r>
          </a:p>
        </p:txBody>
      </p:sp>
      <p:cxnSp>
        <p:nvCxnSpPr>
          <p:cNvPr id="32" name="直接连接符 31">
            <a:extLst>
              <a:ext uri="{FF2B5EF4-FFF2-40B4-BE49-F238E27FC236}">
                <a16:creationId xmlns:a16="http://schemas.microsoft.com/office/drawing/2014/main" id="{F6E5DCA3-0BB7-2930-665E-EDA438885CE1}"/>
              </a:ext>
            </a:extLst>
          </p:cNvPr>
          <p:cNvCxnSpPr>
            <a:cxnSpLocks/>
          </p:cNvCxnSpPr>
          <p:nvPr/>
        </p:nvCxnSpPr>
        <p:spPr>
          <a:xfrm>
            <a:off x="741990" y="4839655"/>
            <a:ext cx="450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92501339-E265-FE4D-D0AF-4A24A6F7083E}"/>
              </a:ext>
            </a:extLst>
          </p:cNvPr>
          <p:cNvSpPr txBox="1"/>
          <p:nvPr/>
        </p:nvSpPr>
        <p:spPr>
          <a:xfrm>
            <a:off x="653437" y="4852689"/>
            <a:ext cx="3185138" cy="1721690"/>
          </a:xfrm>
          <a:prstGeom prst="rect">
            <a:avLst/>
          </a:prstGeom>
          <a:noFill/>
          <a:ln>
            <a:noFill/>
          </a:ln>
        </p:spPr>
        <p:txBody>
          <a:bodyPr wrap="square" lIns="91440" tIns="45720" rIns="91440" bIns="45720" anchor="t" anchorCtr="0">
            <a:spAutoFit/>
          </a:bodyPr>
          <a:lstStyle/>
          <a:p>
            <a:pPr marL="0" marR="0" lvl="0" indent="0" algn="just" defTabSz="913765" rtl="0" eaLnBrk="1" fontAlgn="auto" latinLnBrk="0" hangingPunct="1">
              <a:lnSpc>
                <a:spcPct val="150000"/>
              </a:lnSpc>
              <a:spcBef>
                <a:spcPts val="0"/>
              </a:spcBef>
              <a:spcAft>
                <a:spcPts val="0"/>
              </a:spcAft>
              <a:buClrTx/>
              <a:buSzPct val="25000"/>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设计和实现深度学习模型，专注于提升三维图像的质量。模型通过采用多种大小和形状的卷积核，有效地处理原始</a:t>
            </a:r>
            <a:r>
              <a:rPr kumimoji="0" lang="en-US" altLang="zh-CN" sz="12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信号，实现去噪和图像细节增强。这些卷积核的应用允许网络在保持重要特征的同时，去除图像中的噪声和干扰，从而优化最终的图像输出。</a:t>
            </a:r>
          </a:p>
        </p:txBody>
      </p:sp>
      <p:sp>
        <p:nvSpPr>
          <p:cNvPr id="28" name="文本框 27">
            <a:extLst>
              <a:ext uri="{FF2B5EF4-FFF2-40B4-BE49-F238E27FC236}">
                <a16:creationId xmlns:a16="http://schemas.microsoft.com/office/drawing/2014/main" id="{2F91B8D3-8724-E933-247A-3FC5831C89FE}"/>
              </a:ext>
            </a:extLst>
          </p:cNvPr>
          <p:cNvSpPr txBox="1"/>
          <p:nvPr/>
        </p:nvSpPr>
        <p:spPr>
          <a:xfrm>
            <a:off x="3372339" y="1592005"/>
            <a:ext cx="2980834" cy="58477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kumimoji="0" lang="zh-CN" altLang="en-US"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探究模型中各个模块的复杂度及其冗余度对结果的影响</a:t>
            </a:r>
            <a:endParaRPr kumimoji="0" lang="en-US"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p:txBody>
      </p:sp>
      <p:cxnSp>
        <p:nvCxnSpPr>
          <p:cNvPr id="29" name="直接连接符 28">
            <a:extLst>
              <a:ext uri="{FF2B5EF4-FFF2-40B4-BE49-F238E27FC236}">
                <a16:creationId xmlns:a16="http://schemas.microsoft.com/office/drawing/2014/main" id="{CBBDF43D-289D-919D-F3CD-6A35B7BBEC63}"/>
              </a:ext>
            </a:extLst>
          </p:cNvPr>
          <p:cNvCxnSpPr>
            <a:cxnSpLocks/>
          </p:cNvCxnSpPr>
          <p:nvPr/>
        </p:nvCxnSpPr>
        <p:spPr>
          <a:xfrm>
            <a:off x="3456879" y="2246535"/>
            <a:ext cx="450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BB7243ED-40F7-0FE6-3E81-E41CC7C715B8}"/>
              </a:ext>
            </a:extLst>
          </p:cNvPr>
          <p:cNvSpPr txBox="1"/>
          <p:nvPr/>
        </p:nvSpPr>
        <p:spPr>
          <a:xfrm>
            <a:off x="3372340" y="2255483"/>
            <a:ext cx="2587092" cy="1721690"/>
          </a:xfrm>
          <a:prstGeom prst="rect">
            <a:avLst/>
          </a:prstGeom>
          <a:noFill/>
          <a:ln>
            <a:noFill/>
          </a:ln>
        </p:spPr>
        <p:txBody>
          <a:bodyPr wrap="square" lIns="91440" tIns="45720" rIns="91440" bIns="45720" anchor="t" anchorCtr="0">
            <a:spAutoFit/>
          </a:bodyPr>
          <a:lstStyle/>
          <a:p>
            <a:pPr marL="0" marR="0" lvl="0" indent="0" algn="just" defTabSz="913765" rtl="0" eaLnBrk="1" fontAlgn="auto" latinLnBrk="0" hangingPunct="1">
              <a:lnSpc>
                <a:spcPct val="150000"/>
              </a:lnSpc>
              <a:spcBef>
                <a:spcPts val="0"/>
              </a:spcBef>
              <a:spcAft>
                <a:spcPts val="0"/>
              </a:spcAft>
              <a:buClrTx/>
              <a:buSzPct val="25000"/>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分析模型中不同模块的复杂度对画质提升效果的具体贡献，以及这些模块可能存在的冗余度。通过实验识别并优化那些对最终结果贡献较小或计算成本过高的部分，从而在不牺牲性能的前提下简化模型结构。</a:t>
            </a:r>
            <a:endParaRPr kumimoji="0" lang="en-US" altLang="zh-CN"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25" name="文本框 24">
            <a:extLst>
              <a:ext uri="{FF2B5EF4-FFF2-40B4-BE49-F238E27FC236}">
                <a16:creationId xmlns:a16="http://schemas.microsoft.com/office/drawing/2014/main" id="{7C6A62A8-3828-C9E4-1D31-118575328B4A}"/>
              </a:ext>
            </a:extLst>
          </p:cNvPr>
          <p:cNvSpPr txBox="1"/>
          <p:nvPr/>
        </p:nvSpPr>
        <p:spPr>
          <a:xfrm>
            <a:off x="6327557" y="4195992"/>
            <a:ext cx="2412071" cy="338554"/>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kumimoji="0" lang="zh-CN" altLang="en-US"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对网络进行轻量化设计</a:t>
            </a:r>
            <a:endParaRPr kumimoji="0" lang="en-US"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p:txBody>
      </p:sp>
      <p:cxnSp>
        <p:nvCxnSpPr>
          <p:cNvPr id="26" name="直接连接符 25">
            <a:extLst>
              <a:ext uri="{FF2B5EF4-FFF2-40B4-BE49-F238E27FC236}">
                <a16:creationId xmlns:a16="http://schemas.microsoft.com/office/drawing/2014/main" id="{34C621CB-537E-064E-A8EF-AE7D6EDE837A}"/>
              </a:ext>
            </a:extLst>
          </p:cNvPr>
          <p:cNvCxnSpPr>
            <a:cxnSpLocks/>
          </p:cNvCxnSpPr>
          <p:nvPr/>
        </p:nvCxnSpPr>
        <p:spPr>
          <a:xfrm>
            <a:off x="6412097" y="4611252"/>
            <a:ext cx="450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文本框 26">
            <a:extLst>
              <a:ext uri="{FF2B5EF4-FFF2-40B4-BE49-F238E27FC236}">
                <a16:creationId xmlns:a16="http://schemas.microsoft.com/office/drawing/2014/main" id="{05EADF0C-D977-E93B-A1DC-0196E0676FC1}"/>
              </a:ext>
            </a:extLst>
          </p:cNvPr>
          <p:cNvSpPr txBox="1"/>
          <p:nvPr/>
        </p:nvSpPr>
        <p:spPr>
          <a:xfrm>
            <a:off x="6327557" y="4624286"/>
            <a:ext cx="2821845" cy="1998689"/>
          </a:xfrm>
          <a:prstGeom prst="rect">
            <a:avLst/>
          </a:prstGeom>
          <a:noFill/>
          <a:ln>
            <a:noFill/>
          </a:ln>
        </p:spPr>
        <p:txBody>
          <a:bodyPr wrap="square" lIns="91440" tIns="45720" rIns="91440" bIns="45720" anchor="t" anchorCtr="0">
            <a:spAutoFit/>
          </a:bodyPr>
          <a:lstStyle/>
          <a:p>
            <a:pPr marL="0" marR="0" lvl="0" indent="0" algn="just" defTabSz="913765" rtl="0" eaLnBrk="1" fontAlgn="auto" latinLnBrk="0" hangingPunct="1">
              <a:lnSpc>
                <a:spcPct val="150000"/>
              </a:lnSpc>
              <a:spcBef>
                <a:spcPts val="0"/>
              </a:spcBef>
              <a:spcAft>
                <a:spcPts val="0"/>
              </a:spcAft>
              <a:buClrTx/>
              <a:buSzPct val="25000"/>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确保画质提升效果的基础上，对深度学习模型进行轻量化处理，降低其计算复杂度和内存需求，减少模型的参数数量和计算负担；此外，通过量化压缩或混合精度处理对模型进行压缩，使模型适合于资源受限的移动设备，如智能手机、机器人和自动驾驶系统。</a:t>
            </a:r>
            <a:endParaRPr kumimoji="0" lang="en-US" altLang="zh-CN"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22" name="文本框 21">
            <a:extLst>
              <a:ext uri="{FF2B5EF4-FFF2-40B4-BE49-F238E27FC236}">
                <a16:creationId xmlns:a16="http://schemas.microsoft.com/office/drawing/2014/main" id="{BA267451-3211-7B01-D183-CDC8282D2067}"/>
              </a:ext>
            </a:extLst>
          </p:cNvPr>
          <p:cNvSpPr txBox="1"/>
          <p:nvPr/>
        </p:nvSpPr>
        <p:spPr>
          <a:xfrm>
            <a:off x="9051118" y="1596327"/>
            <a:ext cx="2446587" cy="584775"/>
          </a:xfrm>
          <a:prstGeom prst="rect">
            <a:avLst/>
          </a:prstGeom>
          <a:noFill/>
          <a:effectLst/>
        </p:spPr>
        <p:txBody>
          <a:bodyPr wrap="square" rtlCol="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kumimoji="0" lang="zh-CN" altLang="en-US"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rPr>
              <a:t>进行实际传感器数据的画质测试及计算复杂度评估</a:t>
            </a:r>
            <a:endParaRPr kumimoji="0" lang="en-US" altLang="zh-CN" sz="1600" b="1" i="0" u="none" strike="noStrike" kern="1200" cap="none" spc="0" normalizeH="0" baseline="0" noProof="0" dirty="0">
              <a:ln>
                <a:noFill/>
              </a:ln>
              <a:solidFill>
                <a:srgbClr val="002060"/>
              </a:solidFill>
              <a:effectLst/>
              <a:uLnTx/>
              <a:uFillTx/>
              <a:latin typeface="微软雅黑" panose="020B0503020204020204" pitchFamily="34" charset="-122"/>
              <a:ea typeface="微软雅黑" panose="020B0503020204020204" pitchFamily="34" charset="-122"/>
              <a:cs typeface="+mn-cs"/>
            </a:endParaRPr>
          </a:p>
        </p:txBody>
      </p:sp>
      <p:cxnSp>
        <p:nvCxnSpPr>
          <p:cNvPr id="23" name="直接连接符 22">
            <a:extLst>
              <a:ext uri="{FF2B5EF4-FFF2-40B4-BE49-F238E27FC236}">
                <a16:creationId xmlns:a16="http://schemas.microsoft.com/office/drawing/2014/main" id="{5A6B3749-E7EA-2709-570C-CCC2EA54A22E}"/>
              </a:ext>
            </a:extLst>
          </p:cNvPr>
          <p:cNvCxnSpPr>
            <a:cxnSpLocks/>
          </p:cNvCxnSpPr>
          <p:nvPr/>
        </p:nvCxnSpPr>
        <p:spPr>
          <a:xfrm>
            <a:off x="9135658" y="2246535"/>
            <a:ext cx="450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85407934-95C2-61BF-7C20-336BE2DA6933}"/>
              </a:ext>
            </a:extLst>
          </p:cNvPr>
          <p:cNvSpPr txBox="1"/>
          <p:nvPr/>
        </p:nvSpPr>
        <p:spPr>
          <a:xfrm>
            <a:off x="9051119" y="2255483"/>
            <a:ext cx="2483394" cy="1721690"/>
          </a:xfrm>
          <a:prstGeom prst="rect">
            <a:avLst/>
          </a:prstGeom>
          <a:noFill/>
          <a:ln>
            <a:noFill/>
          </a:ln>
        </p:spPr>
        <p:txBody>
          <a:bodyPr wrap="square" lIns="91440" tIns="45720" rIns="91440" bIns="45720" anchor="t" anchorCtr="0">
            <a:spAutoFit/>
          </a:bodyPr>
          <a:lstStyle/>
          <a:p>
            <a:pPr marL="0" marR="0" lvl="0" indent="0" algn="just" defTabSz="913765" rtl="0" eaLnBrk="1" fontAlgn="auto" latinLnBrk="0" hangingPunct="1">
              <a:lnSpc>
                <a:spcPct val="150000"/>
              </a:lnSpc>
              <a:spcBef>
                <a:spcPts val="0"/>
              </a:spcBef>
              <a:spcAft>
                <a:spcPts val="0"/>
              </a:spcAft>
              <a:buClrTx/>
              <a:buSzPct val="25000"/>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对轻量化后的模型进行实际测试，使用</a:t>
            </a:r>
            <a:r>
              <a:rPr kumimoji="0" lang="en-US" altLang="zh-CN" sz="1200" b="0" i="0" u="none" strike="noStrike" kern="1200" cap="none" spc="0" normalizeH="0" baseline="0" noProof="0" dirty="0" err="1">
                <a:ln>
                  <a:noFill/>
                </a:ln>
                <a:solidFill>
                  <a:prstClr val="black"/>
                </a:solidFill>
                <a:effectLst/>
                <a:uLnTx/>
                <a:uFillTx/>
                <a:latin typeface="微软雅黑" panose="020B0503020204020204" pitchFamily="34" charset="-122"/>
                <a:ea typeface="微软雅黑" panose="020B0503020204020204" pitchFamily="34" charset="-122"/>
                <a:cs typeface="+mn-cs"/>
              </a:rPr>
              <a:t>ToF</a:t>
            </a: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传感器采集的数据评估模型的画质提升效果和计算效率。评估包括对比轻量化前后的画质差异、运行速度、功耗等指标，以确保模型在实际应用中的有效性和实用性。</a:t>
            </a:r>
            <a:endParaRPr kumimoji="0" lang="en-US" altLang="zh-CN"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椭圆 3">
            <a:extLst>
              <a:ext uri="{FF2B5EF4-FFF2-40B4-BE49-F238E27FC236}">
                <a16:creationId xmlns:a16="http://schemas.microsoft.com/office/drawing/2014/main" id="{C301294F-5F6F-AFB3-9C8C-2DCE620DB423}"/>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F433345E-61F1-DF65-F9BD-192515D68F14}"/>
              </a:ext>
            </a:extLst>
          </p:cNvPr>
          <p:cNvSpPr/>
          <p:nvPr/>
        </p:nvSpPr>
        <p:spPr>
          <a:xfrm>
            <a:off x="9741693"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9" name="椭圆 18">
            <a:extLst>
              <a:ext uri="{FF2B5EF4-FFF2-40B4-BE49-F238E27FC236}">
                <a16:creationId xmlns:a16="http://schemas.microsoft.com/office/drawing/2014/main" id="{20DFF547-4F75-F873-0BA4-306535B2B28B}"/>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20" name="椭圆 19">
            <a:extLst>
              <a:ext uri="{FF2B5EF4-FFF2-40B4-BE49-F238E27FC236}">
                <a16:creationId xmlns:a16="http://schemas.microsoft.com/office/drawing/2014/main" id="{6C793397-91AD-FE99-C766-DC95D2C26AC4}"/>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21" name="椭圆 20">
            <a:extLst>
              <a:ext uri="{FF2B5EF4-FFF2-40B4-BE49-F238E27FC236}">
                <a16:creationId xmlns:a16="http://schemas.microsoft.com/office/drawing/2014/main" id="{5475040B-8B00-4C0D-0EAC-FD903905E6AE}"/>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Tree>
    <p:extLst>
      <p:ext uri="{BB962C8B-B14F-4D97-AF65-F5344CB8AC3E}">
        <p14:creationId xmlns:p14="http://schemas.microsoft.com/office/powerpoint/2010/main" val="1255826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标题 3">
            <a:extLst>
              <a:ext uri="{FF2B5EF4-FFF2-40B4-BE49-F238E27FC236}">
                <a16:creationId xmlns:a16="http://schemas.microsoft.com/office/drawing/2014/main" id="{DC6F436B-CF7C-4C4B-D3D8-6F762C53F509}"/>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研究</a:t>
            </a:r>
            <a:r>
              <a:rPr lang="zh-CN" altLang="en-US" dirty="0">
                <a:solidFill>
                  <a:prstClr val="black"/>
                </a:solidFill>
                <a:latin typeface="微软雅黑" panose="020B0503020204020204" pitchFamily="34" charset="-122"/>
                <a:ea typeface="微软雅黑" panose="020B0503020204020204" pitchFamily="34" charset="-122"/>
              </a:rPr>
              <a:t>内容</a:t>
            </a:r>
            <a:r>
              <a:rPr kumimoji="0" lang="zh-CN" altLang="en-US"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与创新点 </a:t>
            </a:r>
            <a:r>
              <a:rPr kumimoji="0" lang="en-US" altLang="zh-CN"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Research </a:t>
            </a:r>
            <a:r>
              <a:rPr lang="en-US" altLang="zh-CN" sz="1800" dirty="0">
                <a:solidFill>
                  <a:prstClr val="black"/>
                </a:solidFill>
                <a:latin typeface="微软雅黑" panose="020B0503020204020204" pitchFamily="34" charset="-122"/>
                <a:ea typeface="微软雅黑" panose="020B0503020204020204" pitchFamily="34" charset="-122"/>
              </a:rPr>
              <a:t>Content</a:t>
            </a: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j-cs"/>
              </a:rPr>
              <a:t> and Innovation</a:t>
            </a:r>
          </a:p>
        </p:txBody>
      </p:sp>
      <p:sp>
        <p:nvSpPr>
          <p:cNvPr id="2" name="文本框 1">
            <a:extLst>
              <a:ext uri="{FF2B5EF4-FFF2-40B4-BE49-F238E27FC236}">
                <a16:creationId xmlns:a16="http://schemas.microsoft.com/office/drawing/2014/main" id="{87E53C85-CFBC-BE78-1137-A5E1F841C65D}"/>
              </a:ext>
            </a:extLst>
          </p:cNvPr>
          <p:cNvSpPr txBox="1"/>
          <p:nvPr/>
        </p:nvSpPr>
        <p:spPr>
          <a:xfrm>
            <a:off x="666751" y="1219200"/>
            <a:ext cx="142218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000" b="1" dirty="0">
                <a:solidFill>
                  <a:prstClr val="black"/>
                </a:solidFill>
                <a:latin typeface="微软雅黑" panose="020B0503020204020204" pitchFamily="34" charset="-122"/>
                <a:ea typeface="微软雅黑" panose="020B0503020204020204" pitchFamily="34" charset="-122"/>
              </a:rPr>
              <a:t>2</a:t>
            </a:r>
            <a:r>
              <a:rPr kumimoji="0" lang="en-US" altLang="zh-CN"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 </a:t>
            </a: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创新点</a:t>
            </a:r>
          </a:p>
        </p:txBody>
      </p:sp>
      <p:sp>
        <p:nvSpPr>
          <p:cNvPr id="4" name="矩形: 圆角 3">
            <a:extLst>
              <a:ext uri="{FF2B5EF4-FFF2-40B4-BE49-F238E27FC236}">
                <a16:creationId xmlns:a16="http://schemas.microsoft.com/office/drawing/2014/main" id="{3FA8E1C0-554B-4EB1-B803-0F1F69DF2985}"/>
              </a:ext>
            </a:extLst>
          </p:cNvPr>
          <p:cNvSpPr/>
          <p:nvPr/>
        </p:nvSpPr>
        <p:spPr>
          <a:xfrm>
            <a:off x="9909685" y="1781234"/>
            <a:ext cx="584061" cy="584058"/>
          </a:xfrm>
          <a:prstGeom prst="round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354"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a:ea typeface="微软雅黑"/>
                <a:cs typeface="+mn-cs"/>
              </a:rPr>
              <a:t>01</a:t>
            </a:r>
            <a:endParaRPr kumimoji="0" lang="zh-CN" altLang="en-US" sz="2000" b="1" i="0" u="none" strike="noStrike" kern="1200" cap="none" spc="0" normalizeH="0" baseline="0" noProof="0" dirty="0">
              <a:ln>
                <a:noFill/>
              </a:ln>
              <a:solidFill>
                <a:prstClr val="white"/>
              </a:solidFill>
              <a:effectLst/>
              <a:uLnTx/>
              <a:uFillTx/>
              <a:latin typeface="微软雅黑"/>
              <a:ea typeface="微软雅黑"/>
              <a:cs typeface="+mn-cs"/>
            </a:endParaRPr>
          </a:p>
        </p:txBody>
      </p:sp>
      <p:grpSp>
        <p:nvGrpSpPr>
          <p:cNvPr id="5" name="组合 4">
            <a:extLst>
              <a:ext uri="{FF2B5EF4-FFF2-40B4-BE49-F238E27FC236}">
                <a16:creationId xmlns:a16="http://schemas.microsoft.com/office/drawing/2014/main" id="{5AB4160C-E1B6-F6CE-F9F5-9A9E2917ED28}"/>
              </a:ext>
            </a:extLst>
          </p:cNvPr>
          <p:cNvGrpSpPr/>
          <p:nvPr/>
        </p:nvGrpSpPr>
        <p:grpSpPr>
          <a:xfrm>
            <a:off x="1469053" y="2073263"/>
            <a:ext cx="9253893" cy="1559496"/>
            <a:chOff x="1377843" y="2060004"/>
            <a:chExt cx="9253893" cy="1559496"/>
          </a:xfrm>
        </p:grpSpPr>
        <p:sp>
          <p:nvSpPr>
            <p:cNvPr id="8" name="矩形: 圆角 7">
              <a:extLst>
                <a:ext uri="{FF2B5EF4-FFF2-40B4-BE49-F238E27FC236}">
                  <a16:creationId xmlns:a16="http://schemas.microsoft.com/office/drawing/2014/main" id="{789451FF-D825-46A8-8C54-42E235CA7F47}"/>
                </a:ext>
              </a:extLst>
            </p:cNvPr>
            <p:cNvSpPr/>
            <p:nvPr/>
          </p:nvSpPr>
          <p:spPr>
            <a:xfrm>
              <a:off x="1377843" y="2060004"/>
              <a:ext cx="9253893" cy="1559496"/>
            </a:xfrm>
            <a:prstGeom prst="roundRect">
              <a:avLst>
                <a:gd name="adj" fmla="val 11495"/>
              </a:avLst>
            </a:prstGeom>
            <a:solidFill>
              <a:schemeClr val="accent1">
                <a:alpha val="10000"/>
              </a:schemeClr>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7" name="文本框 16">
              <a:extLst>
                <a:ext uri="{FF2B5EF4-FFF2-40B4-BE49-F238E27FC236}">
                  <a16:creationId xmlns:a16="http://schemas.microsoft.com/office/drawing/2014/main" id="{1EB92BF4-4685-4D7D-A70F-100A15C43AF5}"/>
                </a:ext>
              </a:extLst>
            </p:cNvPr>
            <p:cNvSpPr txBox="1"/>
            <p:nvPr/>
          </p:nvSpPr>
          <p:spPr>
            <a:xfrm>
              <a:off x="1560264" y="2250357"/>
              <a:ext cx="894581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4472C4"/>
                  </a:solidFill>
                  <a:uLnTx/>
                  <a:uFillTx/>
                  <a:latin typeface="微软雅黑" panose="020B0503020204020204" pitchFamily="34" charset="-122"/>
                  <a:ea typeface="微软雅黑" panose="020B0503020204020204" pitchFamily="34" charset="-122"/>
                  <a:cs typeface="+mn-cs"/>
                </a:rPr>
                <a:t>基于内核范围动态调整的多尺度细节处理</a:t>
              </a:r>
              <a:endParaRPr kumimoji="0" lang="en-US" altLang="zh-CN" sz="2400" b="1" i="0" u="none" strike="noStrike" kern="1200" cap="none" spc="0" normalizeH="0" baseline="0" noProof="0" dirty="0">
                <a:ln>
                  <a:noFill/>
                </a:ln>
                <a:solidFill>
                  <a:srgbClr val="4472C4"/>
                </a:solidFill>
                <a:uLnTx/>
                <a:uFillTx/>
                <a:latin typeface="微软雅黑" panose="020B0503020204020204" pitchFamily="34" charset="-122"/>
                <a:ea typeface="微软雅黑" panose="020B0503020204020204" pitchFamily="34" charset="-122"/>
                <a:cs typeface="+mn-cs"/>
              </a:endParaRPr>
            </a:p>
          </p:txBody>
        </p:sp>
        <p:sp>
          <p:nvSpPr>
            <p:cNvPr id="18" name="文本框 17">
              <a:extLst>
                <a:ext uri="{FF2B5EF4-FFF2-40B4-BE49-F238E27FC236}">
                  <a16:creationId xmlns:a16="http://schemas.microsoft.com/office/drawing/2014/main" id="{18A5AE37-1DF0-4E6A-8D08-A471D588D63F}"/>
                </a:ext>
              </a:extLst>
            </p:cNvPr>
            <p:cNvSpPr txBox="1"/>
            <p:nvPr/>
          </p:nvSpPr>
          <p:spPr>
            <a:xfrm>
              <a:off x="1560264" y="2712022"/>
              <a:ext cx="8945811" cy="787523"/>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对内核范围进行动态调整，允许网络高效捕捉从长距离到短距离的依赖关系。实施类似策略预计可以使网络更有效地处理不同细节的尺度，改善输出质量，提高模型性能。</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grpSp>
        <p:nvGrpSpPr>
          <p:cNvPr id="6" name="组合 5">
            <a:extLst>
              <a:ext uri="{FF2B5EF4-FFF2-40B4-BE49-F238E27FC236}">
                <a16:creationId xmlns:a16="http://schemas.microsoft.com/office/drawing/2014/main" id="{148E93CA-A391-CED9-57A8-76FC8C7FEE75}"/>
              </a:ext>
            </a:extLst>
          </p:cNvPr>
          <p:cNvGrpSpPr/>
          <p:nvPr/>
        </p:nvGrpSpPr>
        <p:grpSpPr>
          <a:xfrm>
            <a:off x="1469053" y="4214169"/>
            <a:ext cx="9253893" cy="1945199"/>
            <a:chOff x="1377843" y="2060003"/>
            <a:chExt cx="9253893" cy="1945199"/>
          </a:xfrm>
        </p:grpSpPr>
        <p:sp>
          <p:nvSpPr>
            <p:cNvPr id="7" name="矩形: 圆角 6">
              <a:extLst>
                <a:ext uri="{FF2B5EF4-FFF2-40B4-BE49-F238E27FC236}">
                  <a16:creationId xmlns:a16="http://schemas.microsoft.com/office/drawing/2014/main" id="{F0745BAC-9A4A-5165-5D7C-E51D81D94009}"/>
                </a:ext>
              </a:extLst>
            </p:cNvPr>
            <p:cNvSpPr/>
            <p:nvPr/>
          </p:nvSpPr>
          <p:spPr>
            <a:xfrm>
              <a:off x="1377843" y="2060003"/>
              <a:ext cx="9253893" cy="1945199"/>
            </a:xfrm>
            <a:prstGeom prst="roundRect">
              <a:avLst>
                <a:gd name="adj" fmla="val 11495"/>
              </a:avLst>
            </a:prstGeom>
            <a:solidFill>
              <a:schemeClr val="accent1">
                <a:alpha val="10000"/>
              </a:schemeClr>
            </a:solidFill>
            <a:ln w="12700" cap="rnd">
              <a:noFill/>
              <a:prstDash val="solid"/>
              <a:round/>
              <a:headEnd/>
              <a:tailEnd/>
            </a:ln>
            <a:effectLst>
              <a:outerShdw blurRad="254000" dist="127000" algn="ctr" rotWithShape="0">
                <a:schemeClr val="bg1">
                  <a:lumMod val="6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zh-CN" altLang="en-US" sz="20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1" name="文本框 20">
              <a:extLst>
                <a:ext uri="{FF2B5EF4-FFF2-40B4-BE49-F238E27FC236}">
                  <a16:creationId xmlns:a16="http://schemas.microsoft.com/office/drawing/2014/main" id="{A287AF9C-4225-91E4-A9DC-574EAA323906}"/>
                </a:ext>
              </a:extLst>
            </p:cNvPr>
            <p:cNvSpPr txBox="1"/>
            <p:nvPr/>
          </p:nvSpPr>
          <p:spPr>
            <a:xfrm>
              <a:off x="1560264" y="2250357"/>
              <a:ext cx="894581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mn-cs"/>
                </a:rPr>
                <a:t>基于剪枝网络参数与图结构的轻量化设计</a:t>
              </a:r>
              <a:endParaRPr kumimoji="0" lang="en-US" altLang="zh-CN" sz="2400" b="1" i="0" u="none" strike="noStrike" kern="1200" cap="none" spc="0" normalizeH="0" baseline="0" noProof="0" dirty="0">
                <a:ln>
                  <a:noFill/>
                </a:ln>
                <a:solidFill>
                  <a:srgbClr val="4472C4"/>
                </a:solidFill>
                <a:effectLst/>
                <a:uLnTx/>
                <a:uFillTx/>
                <a:latin typeface="微软雅黑" panose="020B0503020204020204" pitchFamily="34" charset="-122"/>
                <a:ea typeface="微软雅黑" panose="020B0503020204020204" pitchFamily="34" charset="-122"/>
                <a:cs typeface="+mn-cs"/>
              </a:endParaRPr>
            </a:p>
          </p:txBody>
        </p:sp>
        <p:sp>
          <p:nvSpPr>
            <p:cNvPr id="22" name="文本框 21">
              <a:extLst>
                <a:ext uri="{FF2B5EF4-FFF2-40B4-BE49-F238E27FC236}">
                  <a16:creationId xmlns:a16="http://schemas.microsoft.com/office/drawing/2014/main" id="{FB5BB48D-E64E-7821-79F2-975835F2CC1E}"/>
                </a:ext>
              </a:extLst>
            </p:cNvPr>
            <p:cNvSpPr txBox="1"/>
            <p:nvPr/>
          </p:nvSpPr>
          <p:spPr>
            <a:xfrm>
              <a:off x="1560264" y="2712022"/>
              <a:ext cx="8945811" cy="1156855"/>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通过精心选择剪枝算法和设计剪枝策略，可以有效地去除冗余的连接和节点，同时保持模型的性能。同时，我们还将重点关注图结构的设计，以优化模型的计算效率和存储空间利用率。通过这种方式预计可以实现适用于移动或嵌入式应用的轻量级模型。</a:t>
              </a:r>
              <a:endParaRPr kumimoji="0" lang="en-US" altLang="zh-CN" sz="1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sp>
        <p:nvSpPr>
          <p:cNvPr id="30" name="矩形: 圆角 29">
            <a:extLst>
              <a:ext uri="{FF2B5EF4-FFF2-40B4-BE49-F238E27FC236}">
                <a16:creationId xmlns:a16="http://schemas.microsoft.com/office/drawing/2014/main" id="{4137DB30-EA5B-2E5C-420E-52DBB8477612}"/>
              </a:ext>
            </a:extLst>
          </p:cNvPr>
          <p:cNvSpPr/>
          <p:nvPr/>
        </p:nvSpPr>
        <p:spPr>
          <a:xfrm>
            <a:off x="9909685" y="3924788"/>
            <a:ext cx="584061" cy="584058"/>
          </a:xfrm>
          <a:prstGeom prst="roundRect">
            <a:avLst/>
          </a:prstGeom>
          <a:solidFill>
            <a:schemeClr val="accent1"/>
          </a:solidFill>
          <a:ln w="12700" cap="rnd">
            <a:noFill/>
            <a:prstDash val="solid"/>
            <a:round/>
            <a:headEnd/>
            <a:tailEnd/>
          </a:ln>
          <a:effectLst>
            <a:outerShdw blurRad="254000" dist="127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354" rtl="0" eaLnBrk="1" fontAlgn="auto" latinLnBrk="0" hangingPunct="1">
              <a:lnSpc>
                <a:spcPct val="100000"/>
              </a:lnSpc>
              <a:spcBef>
                <a:spcPts val="0"/>
              </a:spcBef>
              <a:spcAft>
                <a:spcPts val="0"/>
              </a:spcAft>
              <a:buClrTx/>
              <a:buSzTx/>
              <a:buFontTx/>
              <a:buNone/>
              <a:tabLst/>
              <a:defRPr/>
            </a:pPr>
            <a:r>
              <a:rPr kumimoji="0" lang="en-US" altLang="zh-CN" sz="2000" b="1" i="0" u="none" strike="noStrike" kern="1200" cap="none" spc="0" normalizeH="0" baseline="0" noProof="0" dirty="0">
                <a:ln>
                  <a:noFill/>
                </a:ln>
                <a:solidFill>
                  <a:prstClr val="white"/>
                </a:solidFill>
                <a:effectLst/>
                <a:uLnTx/>
                <a:uFillTx/>
                <a:latin typeface="微软雅黑"/>
                <a:ea typeface="微软雅黑"/>
                <a:cs typeface="+mn-cs"/>
              </a:rPr>
              <a:t>02</a:t>
            </a:r>
            <a:endParaRPr kumimoji="0" lang="zh-CN" altLang="en-US" sz="20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4" name="椭圆 13">
            <a:extLst>
              <a:ext uri="{FF2B5EF4-FFF2-40B4-BE49-F238E27FC236}">
                <a16:creationId xmlns:a16="http://schemas.microsoft.com/office/drawing/2014/main" id="{B29F4519-7F44-FF13-37D3-4ECBF0939ACE}"/>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5" name="椭圆 14">
            <a:extLst>
              <a:ext uri="{FF2B5EF4-FFF2-40B4-BE49-F238E27FC236}">
                <a16:creationId xmlns:a16="http://schemas.microsoft.com/office/drawing/2014/main" id="{EE937274-053F-ABCF-45B9-61EC35D083DC}"/>
              </a:ext>
            </a:extLst>
          </p:cNvPr>
          <p:cNvSpPr/>
          <p:nvPr/>
        </p:nvSpPr>
        <p:spPr>
          <a:xfrm>
            <a:off x="9741693" y="552451"/>
            <a:ext cx="361950" cy="361950"/>
          </a:xfrm>
          <a:prstGeom prst="ellipse">
            <a:avLst/>
          </a:prstGeom>
          <a:solidFill>
            <a:schemeClr val="accent1">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6" name="椭圆 15">
            <a:extLst>
              <a:ext uri="{FF2B5EF4-FFF2-40B4-BE49-F238E27FC236}">
                <a16:creationId xmlns:a16="http://schemas.microsoft.com/office/drawing/2014/main" id="{328C22ED-762C-35C0-3D5A-118E78466FE7}"/>
              </a:ext>
            </a:extLst>
          </p:cNvPr>
          <p:cNvSpPr/>
          <p:nvPr/>
        </p:nvSpPr>
        <p:spPr>
          <a:xfrm>
            <a:off x="1021556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9" name="椭圆 18">
            <a:extLst>
              <a:ext uri="{FF2B5EF4-FFF2-40B4-BE49-F238E27FC236}">
                <a16:creationId xmlns:a16="http://schemas.microsoft.com/office/drawing/2014/main" id="{95B36BE1-BDD2-CD15-4C5B-8041B9BA8813}"/>
              </a:ext>
            </a:extLst>
          </p:cNvPr>
          <p:cNvSpPr/>
          <p:nvPr/>
        </p:nvSpPr>
        <p:spPr>
          <a:xfrm>
            <a:off x="10689430"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20" name="椭圆 19">
            <a:extLst>
              <a:ext uri="{FF2B5EF4-FFF2-40B4-BE49-F238E27FC236}">
                <a16:creationId xmlns:a16="http://schemas.microsoft.com/office/drawing/2014/main" id="{49349C49-A12F-E44B-179D-AB20CF193EE9}"/>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Tree>
    <p:extLst>
      <p:ext uri="{BB962C8B-B14F-4D97-AF65-F5344CB8AC3E}">
        <p14:creationId xmlns:p14="http://schemas.microsoft.com/office/powerpoint/2010/main" val="18350852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TABLE_ENDDRAG_ORIGIN_RECT" val="309*87"/>
  <p:tag name="TABLE_ENDDRAG_RECT" val="577*15*309*87"/>
</p:tagLst>
</file>

<file path=ppt/tags/tag7.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8.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9.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2259</Words>
  <Application>Microsoft Office PowerPoint</Application>
  <PresentationFormat>宽屏</PresentationFormat>
  <Paragraphs>188</Paragraphs>
  <Slides>17</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17</vt:i4>
      </vt:variant>
    </vt:vector>
  </HeadingPairs>
  <TitlesOfParts>
    <vt:vector size="23" baseType="lpstr">
      <vt:lpstr>Arial</vt:lpstr>
      <vt:lpstr>微软雅黑</vt:lpstr>
      <vt:lpstr>等线</vt:lpstr>
      <vt:lpstr>OPPOSans L</vt:lpstr>
      <vt:lpstr>Times New Roman</vt:lpstr>
      <vt:lpstr>1_Office 主题​​</vt:lpstr>
      <vt:lpstr>三维图像传感器信号增强网络的轻量化方法 Lightweight Network for 3D Image Sensor Signal Enhancement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三维图像传感器信号增强网络的轻量化方法 Lightweight Network for 3D Image Sensor Signal Enhancement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三维图像传感器信号增强网络的轻量化方法 Lightweight Method for 3D Image Sensor Signal Enhancement Network</dc:title>
  <dc:creator>Minmus Lin</dc:creator>
  <cp:lastModifiedBy>Minmus Lin</cp:lastModifiedBy>
  <cp:revision>5</cp:revision>
  <dcterms:created xsi:type="dcterms:W3CDTF">2024-04-26T08:38:38Z</dcterms:created>
  <dcterms:modified xsi:type="dcterms:W3CDTF">2024-04-27T12:27:37Z</dcterms:modified>
</cp:coreProperties>
</file>

<file path=docProps/thumbnail.jpeg>
</file>